
<file path=[Content_Types].xml><?xml version="1.0" encoding="utf-8"?>
<Types xmlns="http://schemas.openxmlformats.org/package/2006/content-types">
  <Default Extension="xml" ContentType="application/xml"/>
  <Default Extension="rels" ContentType="application/vnd.openxmlformats-package.relationships+xml"/>
  <Default Extension="emf" ContentType="image/x-em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17"/>
  </p:notesMasterIdLst>
  <p:sldIdLst>
    <p:sldId id="256" r:id="rId2"/>
    <p:sldId id="317" r:id="rId3"/>
    <p:sldId id="273" r:id="rId4"/>
    <p:sldId id="314" r:id="rId5"/>
    <p:sldId id="326" r:id="rId6"/>
    <p:sldId id="338" r:id="rId7"/>
    <p:sldId id="340" r:id="rId8"/>
    <p:sldId id="321" r:id="rId9"/>
    <p:sldId id="345" r:id="rId10"/>
    <p:sldId id="342" r:id="rId11"/>
    <p:sldId id="343" r:id="rId12"/>
    <p:sldId id="344" r:id="rId13"/>
    <p:sldId id="346" r:id="rId14"/>
    <p:sldId id="331" r:id="rId15"/>
    <p:sldId id="347" r:id="rId1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7607E"/>
    <a:srgbClr val="287689"/>
    <a:srgbClr val="3490A6"/>
    <a:srgbClr val="F4F1BB"/>
    <a:srgbClr val="C6FFFE"/>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85BE263C-DBD7-4A20-BB59-AAB30ACAA65A}" styleName="Medium Style 3 - Accent 2">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2"/>
          </a:solidFill>
        </a:fill>
      </a:tcStyle>
    </a:lastCol>
    <a:firstCol>
      <a:tcTxStyle b="on">
        <a:fontRef idx="minor">
          <a:scrgbClr r="0" g="0" b="0"/>
        </a:fontRef>
        <a:schemeClr val="lt1"/>
      </a:tcTxStyle>
      <a:tcStyle>
        <a:tcBdr/>
        <a:fill>
          <a:solidFill>
            <a:schemeClr val="accent2"/>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2"/>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702"/>
    <p:restoredTop sz="89522"/>
  </p:normalViewPr>
  <p:slideViewPr>
    <p:cSldViewPr snapToGrid="0" snapToObjects="1">
      <p:cViewPr>
        <p:scale>
          <a:sx n="83" d="100"/>
          <a:sy n="83" d="100"/>
        </p:scale>
        <p:origin x="1072" y="17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theme" Target="theme/theme1.xml"/><Relationship Id="rId21"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notesMaster" Target="notesMasters/notesMaster1.xml"/><Relationship Id="rId18" Type="http://schemas.openxmlformats.org/officeDocument/2006/relationships/presProps" Target="presProps.xml"/><Relationship Id="rId19" Type="http://schemas.openxmlformats.org/officeDocument/2006/relationships/viewProps" Target="viewProp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C948D98-4DD5-7847-9FC1-5300BFFBA046}" type="doc">
      <dgm:prSet loTypeId="urn:microsoft.com/office/officeart/2005/8/layout/cycle1" loCatId="" qsTypeId="urn:microsoft.com/office/officeart/2005/8/quickstyle/simple4" qsCatId="simple" csTypeId="urn:microsoft.com/office/officeart/2005/8/colors/accent1_2" csCatId="accent1" phldr="1"/>
      <dgm:spPr/>
      <dgm:t>
        <a:bodyPr/>
        <a:lstStyle/>
        <a:p>
          <a:endParaRPr lang="en-US"/>
        </a:p>
      </dgm:t>
    </dgm:pt>
    <dgm:pt modelId="{A8DB0E90-63BA-8F4B-AE9C-95BCC836E4B4}">
      <dgm:prSet phldrT="[Text]"/>
      <dgm:spPr/>
      <dgm:t>
        <a:bodyPr/>
        <a:lstStyle/>
        <a:p>
          <a:pPr algn="ctr"/>
          <a:r>
            <a:rPr lang="en-US" dirty="0" smtClean="0"/>
            <a:t>Collaborative planning</a:t>
          </a:r>
          <a:endParaRPr lang="en-US" dirty="0"/>
        </a:p>
      </dgm:t>
    </dgm:pt>
    <dgm:pt modelId="{3F11ED84-6EB4-EF4A-968D-412E3E4FF514}" type="parTrans" cxnId="{D06EE7B7-6DFF-BC4C-B4A7-842C4E7331B9}">
      <dgm:prSet/>
      <dgm:spPr/>
      <dgm:t>
        <a:bodyPr/>
        <a:lstStyle/>
        <a:p>
          <a:pPr algn="ctr"/>
          <a:endParaRPr lang="en-US"/>
        </a:p>
      </dgm:t>
    </dgm:pt>
    <dgm:pt modelId="{F70EF8A4-7DFA-EA40-AE7B-5EF3719789EE}" type="sibTrans" cxnId="{D06EE7B7-6DFF-BC4C-B4A7-842C4E7331B9}">
      <dgm:prSet/>
      <dgm:spPr/>
      <dgm:t>
        <a:bodyPr/>
        <a:lstStyle/>
        <a:p>
          <a:pPr algn="ctr"/>
          <a:endParaRPr lang="en-US"/>
        </a:p>
      </dgm:t>
    </dgm:pt>
    <dgm:pt modelId="{04751C34-B899-8842-86DA-5E31B22D0874}">
      <dgm:prSet phldrT="[Text]"/>
      <dgm:spPr/>
      <dgm:t>
        <a:bodyPr/>
        <a:lstStyle/>
        <a:p>
          <a:pPr algn="ctr"/>
          <a:r>
            <a:rPr lang="en-US" dirty="0" smtClean="0"/>
            <a:t>Observation</a:t>
          </a:r>
          <a:endParaRPr lang="en-US" dirty="0"/>
        </a:p>
      </dgm:t>
    </dgm:pt>
    <dgm:pt modelId="{F6F41005-C8EC-9E43-9A72-9B348969E2D3}" type="parTrans" cxnId="{4617E87C-44F2-A243-B5F9-7538FA710D17}">
      <dgm:prSet/>
      <dgm:spPr/>
      <dgm:t>
        <a:bodyPr/>
        <a:lstStyle/>
        <a:p>
          <a:pPr algn="ctr"/>
          <a:endParaRPr lang="en-US"/>
        </a:p>
      </dgm:t>
    </dgm:pt>
    <dgm:pt modelId="{C5063481-F0CC-9B4F-85AB-02B5793CB1D2}" type="sibTrans" cxnId="{4617E87C-44F2-A243-B5F9-7538FA710D17}">
      <dgm:prSet/>
      <dgm:spPr/>
      <dgm:t>
        <a:bodyPr/>
        <a:lstStyle/>
        <a:p>
          <a:pPr algn="ctr"/>
          <a:endParaRPr lang="en-US"/>
        </a:p>
      </dgm:t>
    </dgm:pt>
    <dgm:pt modelId="{CF41E250-EB5F-D546-B25C-579FC7AF6566}">
      <dgm:prSet phldrT="[Text]"/>
      <dgm:spPr/>
      <dgm:t>
        <a:bodyPr/>
        <a:lstStyle/>
        <a:p>
          <a:pPr algn="ctr"/>
          <a:r>
            <a:rPr lang="en-US" dirty="0" smtClean="0"/>
            <a:t>Reflection</a:t>
          </a:r>
          <a:endParaRPr lang="en-US" dirty="0"/>
        </a:p>
      </dgm:t>
    </dgm:pt>
    <dgm:pt modelId="{6CC91317-053D-CC48-A8FF-5C406E4170B7}" type="parTrans" cxnId="{6C95CADF-0CB0-9A48-9E5A-79C9A59F8E57}">
      <dgm:prSet/>
      <dgm:spPr/>
      <dgm:t>
        <a:bodyPr/>
        <a:lstStyle/>
        <a:p>
          <a:pPr algn="ctr"/>
          <a:endParaRPr lang="en-US"/>
        </a:p>
      </dgm:t>
    </dgm:pt>
    <dgm:pt modelId="{3F649F94-DBCC-C342-9611-195958EF3BCD}" type="sibTrans" cxnId="{6C95CADF-0CB0-9A48-9E5A-79C9A59F8E57}">
      <dgm:prSet/>
      <dgm:spPr/>
      <dgm:t>
        <a:bodyPr/>
        <a:lstStyle/>
        <a:p>
          <a:pPr algn="ctr"/>
          <a:endParaRPr lang="en-US"/>
        </a:p>
      </dgm:t>
    </dgm:pt>
    <dgm:pt modelId="{F0279079-F162-C24D-9E4D-C7E8D8895F0C}">
      <dgm:prSet phldrT="[Text]"/>
      <dgm:spPr/>
      <dgm:t>
        <a:bodyPr/>
        <a:lstStyle/>
        <a:p>
          <a:pPr algn="ctr"/>
          <a:r>
            <a:rPr lang="en-US" dirty="0" smtClean="0"/>
            <a:t>Feedback</a:t>
          </a:r>
          <a:endParaRPr lang="en-US" dirty="0"/>
        </a:p>
      </dgm:t>
    </dgm:pt>
    <dgm:pt modelId="{F412484C-FA38-C34C-8FFE-D30516FC120F}" type="parTrans" cxnId="{529F797C-B996-834D-A9B9-3E0CA9F70F87}">
      <dgm:prSet/>
      <dgm:spPr/>
      <dgm:t>
        <a:bodyPr/>
        <a:lstStyle/>
        <a:p>
          <a:pPr algn="ctr"/>
          <a:endParaRPr lang="en-US"/>
        </a:p>
      </dgm:t>
    </dgm:pt>
    <dgm:pt modelId="{BF541804-E6B5-9F47-B3EC-54449E59AC8A}" type="sibTrans" cxnId="{529F797C-B996-834D-A9B9-3E0CA9F70F87}">
      <dgm:prSet/>
      <dgm:spPr/>
      <dgm:t>
        <a:bodyPr/>
        <a:lstStyle/>
        <a:p>
          <a:pPr algn="ctr"/>
          <a:endParaRPr lang="en-US"/>
        </a:p>
      </dgm:t>
    </dgm:pt>
    <dgm:pt modelId="{4E6886C7-84E9-E844-BF31-B687ECE7B7CB}">
      <dgm:prSet phldrT="[Text]"/>
      <dgm:spPr/>
      <dgm:t>
        <a:bodyPr/>
        <a:lstStyle/>
        <a:p>
          <a:pPr algn="ctr"/>
          <a:r>
            <a:rPr lang="en-US" dirty="0" smtClean="0"/>
            <a:t>Implementation</a:t>
          </a:r>
          <a:endParaRPr lang="en-US" dirty="0"/>
        </a:p>
      </dgm:t>
    </dgm:pt>
    <dgm:pt modelId="{0604937F-1D24-3F47-A324-F47D2B668C5D}" type="parTrans" cxnId="{868AC624-8D4D-9D4B-AD21-F4C328D8F069}">
      <dgm:prSet/>
      <dgm:spPr/>
      <dgm:t>
        <a:bodyPr/>
        <a:lstStyle/>
        <a:p>
          <a:pPr algn="ctr"/>
          <a:endParaRPr lang="en-US"/>
        </a:p>
      </dgm:t>
    </dgm:pt>
    <dgm:pt modelId="{BE8CBB2B-E4B9-8741-9991-95D737C7CE7E}" type="sibTrans" cxnId="{868AC624-8D4D-9D4B-AD21-F4C328D8F069}">
      <dgm:prSet/>
      <dgm:spPr/>
      <dgm:t>
        <a:bodyPr/>
        <a:lstStyle/>
        <a:p>
          <a:pPr algn="ctr"/>
          <a:endParaRPr lang="en-US"/>
        </a:p>
      </dgm:t>
    </dgm:pt>
    <dgm:pt modelId="{C1CB3078-9FBC-C340-9546-2C6E7CEC4E43}" type="pres">
      <dgm:prSet presAssocID="{8C948D98-4DD5-7847-9FC1-5300BFFBA046}" presName="cycle" presStyleCnt="0">
        <dgm:presLayoutVars>
          <dgm:dir/>
          <dgm:resizeHandles val="exact"/>
        </dgm:presLayoutVars>
      </dgm:prSet>
      <dgm:spPr/>
      <dgm:t>
        <a:bodyPr/>
        <a:lstStyle/>
        <a:p>
          <a:endParaRPr lang="en-US"/>
        </a:p>
      </dgm:t>
    </dgm:pt>
    <dgm:pt modelId="{FB3A59A1-8F4D-3B45-8EBB-AC8870684945}" type="pres">
      <dgm:prSet presAssocID="{A8DB0E90-63BA-8F4B-AE9C-95BCC836E4B4}" presName="dummy" presStyleCnt="0"/>
      <dgm:spPr/>
    </dgm:pt>
    <dgm:pt modelId="{D52B3FCF-4900-FB4F-873A-14F89CAB0DDB}" type="pres">
      <dgm:prSet presAssocID="{A8DB0E90-63BA-8F4B-AE9C-95BCC836E4B4}" presName="node" presStyleLbl="revTx" presStyleIdx="0" presStyleCnt="5">
        <dgm:presLayoutVars>
          <dgm:bulletEnabled val="1"/>
        </dgm:presLayoutVars>
      </dgm:prSet>
      <dgm:spPr/>
      <dgm:t>
        <a:bodyPr/>
        <a:lstStyle/>
        <a:p>
          <a:endParaRPr lang="en-US"/>
        </a:p>
      </dgm:t>
    </dgm:pt>
    <dgm:pt modelId="{9594E215-B9DD-6746-A901-370FEAACB769}" type="pres">
      <dgm:prSet presAssocID="{F70EF8A4-7DFA-EA40-AE7B-5EF3719789EE}" presName="sibTrans" presStyleLbl="node1" presStyleIdx="0" presStyleCnt="5"/>
      <dgm:spPr/>
      <dgm:t>
        <a:bodyPr/>
        <a:lstStyle/>
        <a:p>
          <a:endParaRPr lang="en-US"/>
        </a:p>
      </dgm:t>
    </dgm:pt>
    <dgm:pt modelId="{150B44E2-DC8D-424B-993A-C8C7B6B965A8}" type="pres">
      <dgm:prSet presAssocID="{4E6886C7-84E9-E844-BF31-B687ECE7B7CB}" presName="dummy" presStyleCnt="0"/>
      <dgm:spPr/>
    </dgm:pt>
    <dgm:pt modelId="{2196893C-42EF-F44A-ADBE-091870B6414F}" type="pres">
      <dgm:prSet presAssocID="{4E6886C7-84E9-E844-BF31-B687ECE7B7CB}" presName="node" presStyleLbl="revTx" presStyleIdx="1" presStyleCnt="5">
        <dgm:presLayoutVars>
          <dgm:bulletEnabled val="1"/>
        </dgm:presLayoutVars>
      </dgm:prSet>
      <dgm:spPr/>
      <dgm:t>
        <a:bodyPr/>
        <a:lstStyle/>
        <a:p>
          <a:endParaRPr lang="en-US"/>
        </a:p>
      </dgm:t>
    </dgm:pt>
    <dgm:pt modelId="{34A97B8F-84E2-7449-B9D5-C83987DDE540}" type="pres">
      <dgm:prSet presAssocID="{BE8CBB2B-E4B9-8741-9991-95D737C7CE7E}" presName="sibTrans" presStyleLbl="node1" presStyleIdx="1" presStyleCnt="5"/>
      <dgm:spPr/>
      <dgm:t>
        <a:bodyPr/>
        <a:lstStyle/>
        <a:p>
          <a:endParaRPr lang="en-US"/>
        </a:p>
      </dgm:t>
    </dgm:pt>
    <dgm:pt modelId="{C591578A-8DD4-F143-821C-4085872213A6}" type="pres">
      <dgm:prSet presAssocID="{04751C34-B899-8842-86DA-5E31B22D0874}" presName="dummy" presStyleCnt="0"/>
      <dgm:spPr/>
    </dgm:pt>
    <dgm:pt modelId="{35ED5E4D-A848-044A-B524-497BAFEBDB45}" type="pres">
      <dgm:prSet presAssocID="{04751C34-B899-8842-86DA-5E31B22D0874}" presName="node" presStyleLbl="revTx" presStyleIdx="2" presStyleCnt="5">
        <dgm:presLayoutVars>
          <dgm:bulletEnabled val="1"/>
        </dgm:presLayoutVars>
      </dgm:prSet>
      <dgm:spPr/>
      <dgm:t>
        <a:bodyPr/>
        <a:lstStyle/>
        <a:p>
          <a:endParaRPr lang="en-US"/>
        </a:p>
      </dgm:t>
    </dgm:pt>
    <dgm:pt modelId="{006E6877-0AD6-1446-8A14-0C3BD188FFEB}" type="pres">
      <dgm:prSet presAssocID="{C5063481-F0CC-9B4F-85AB-02B5793CB1D2}" presName="sibTrans" presStyleLbl="node1" presStyleIdx="2" presStyleCnt="5"/>
      <dgm:spPr/>
      <dgm:t>
        <a:bodyPr/>
        <a:lstStyle/>
        <a:p>
          <a:endParaRPr lang="en-US"/>
        </a:p>
      </dgm:t>
    </dgm:pt>
    <dgm:pt modelId="{6FF0AFAC-E0A7-974B-A234-72A5C3786A5B}" type="pres">
      <dgm:prSet presAssocID="{CF41E250-EB5F-D546-B25C-579FC7AF6566}" presName="dummy" presStyleCnt="0"/>
      <dgm:spPr/>
    </dgm:pt>
    <dgm:pt modelId="{32450F06-85F7-504A-BE3A-401F9D1F236E}" type="pres">
      <dgm:prSet presAssocID="{CF41E250-EB5F-D546-B25C-579FC7AF6566}" presName="node" presStyleLbl="revTx" presStyleIdx="3" presStyleCnt="5">
        <dgm:presLayoutVars>
          <dgm:bulletEnabled val="1"/>
        </dgm:presLayoutVars>
      </dgm:prSet>
      <dgm:spPr/>
      <dgm:t>
        <a:bodyPr/>
        <a:lstStyle/>
        <a:p>
          <a:endParaRPr lang="en-US"/>
        </a:p>
      </dgm:t>
    </dgm:pt>
    <dgm:pt modelId="{446CC5AB-BF41-6C46-A964-1F62B772E029}" type="pres">
      <dgm:prSet presAssocID="{3F649F94-DBCC-C342-9611-195958EF3BCD}" presName="sibTrans" presStyleLbl="node1" presStyleIdx="3" presStyleCnt="5"/>
      <dgm:spPr/>
      <dgm:t>
        <a:bodyPr/>
        <a:lstStyle/>
        <a:p>
          <a:endParaRPr lang="en-US"/>
        </a:p>
      </dgm:t>
    </dgm:pt>
    <dgm:pt modelId="{1A0921F1-FE88-1541-92D4-8ABB8AFF28D2}" type="pres">
      <dgm:prSet presAssocID="{F0279079-F162-C24D-9E4D-C7E8D8895F0C}" presName="dummy" presStyleCnt="0"/>
      <dgm:spPr/>
    </dgm:pt>
    <dgm:pt modelId="{E2E04CD2-8A47-D343-9220-5F103B1A6170}" type="pres">
      <dgm:prSet presAssocID="{F0279079-F162-C24D-9E4D-C7E8D8895F0C}" presName="node" presStyleLbl="revTx" presStyleIdx="4" presStyleCnt="5">
        <dgm:presLayoutVars>
          <dgm:bulletEnabled val="1"/>
        </dgm:presLayoutVars>
      </dgm:prSet>
      <dgm:spPr/>
      <dgm:t>
        <a:bodyPr/>
        <a:lstStyle/>
        <a:p>
          <a:endParaRPr lang="en-US"/>
        </a:p>
      </dgm:t>
    </dgm:pt>
    <dgm:pt modelId="{FAD7DA68-21DA-9E4E-80D0-5D0961BFFAD8}" type="pres">
      <dgm:prSet presAssocID="{BF541804-E6B5-9F47-B3EC-54449E59AC8A}" presName="sibTrans" presStyleLbl="node1" presStyleIdx="4" presStyleCnt="5"/>
      <dgm:spPr/>
      <dgm:t>
        <a:bodyPr/>
        <a:lstStyle/>
        <a:p>
          <a:endParaRPr lang="en-US"/>
        </a:p>
      </dgm:t>
    </dgm:pt>
  </dgm:ptLst>
  <dgm:cxnLst>
    <dgm:cxn modelId="{446948B7-F09F-104C-AD7F-3BF908DD2814}" type="presOf" srcId="{CF41E250-EB5F-D546-B25C-579FC7AF6566}" destId="{32450F06-85F7-504A-BE3A-401F9D1F236E}" srcOrd="0" destOrd="0" presId="urn:microsoft.com/office/officeart/2005/8/layout/cycle1"/>
    <dgm:cxn modelId="{D06EE7B7-6DFF-BC4C-B4A7-842C4E7331B9}" srcId="{8C948D98-4DD5-7847-9FC1-5300BFFBA046}" destId="{A8DB0E90-63BA-8F4B-AE9C-95BCC836E4B4}" srcOrd="0" destOrd="0" parTransId="{3F11ED84-6EB4-EF4A-968D-412E3E4FF514}" sibTransId="{F70EF8A4-7DFA-EA40-AE7B-5EF3719789EE}"/>
    <dgm:cxn modelId="{26D05729-2E7C-2146-86AE-73C1EB30BE2F}" type="presOf" srcId="{A8DB0E90-63BA-8F4B-AE9C-95BCC836E4B4}" destId="{D52B3FCF-4900-FB4F-873A-14F89CAB0DDB}" srcOrd="0" destOrd="0" presId="urn:microsoft.com/office/officeart/2005/8/layout/cycle1"/>
    <dgm:cxn modelId="{4617E87C-44F2-A243-B5F9-7538FA710D17}" srcId="{8C948D98-4DD5-7847-9FC1-5300BFFBA046}" destId="{04751C34-B899-8842-86DA-5E31B22D0874}" srcOrd="2" destOrd="0" parTransId="{F6F41005-C8EC-9E43-9A72-9B348969E2D3}" sibTransId="{C5063481-F0CC-9B4F-85AB-02B5793CB1D2}"/>
    <dgm:cxn modelId="{5DE660A2-2E53-D441-9336-3A7AEF8FB46D}" type="presOf" srcId="{BF541804-E6B5-9F47-B3EC-54449E59AC8A}" destId="{FAD7DA68-21DA-9E4E-80D0-5D0961BFFAD8}" srcOrd="0" destOrd="0" presId="urn:microsoft.com/office/officeart/2005/8/layout/cycle1"/>
    <dgm:cxn modelId="{0A6C9430-FF44-E14B-BF6C-43CD17A7AB80}" type="presOf" srcId="{C5063481-F0CC-9B4F-85AB-02B5793CB1D2}" destId="{006E6877-0AD6-1446-8A14-0C3BD188FFEB}" srcOrd="0" destOrd="0" presId="urn:microsoft.com/office/officeart/2005/8/layout/cycle1"/>
    <dgm:cxn modelId="{F280C5A1-F82E-8D47-821E-0634089B83E8}" type="presOf" srcId="{3F649F94-DBCC-C342-9611-195958EF3BCD}" destId="{446CC5AB-BF41-6C46-A964-1F62B772E029}" srcOrd="0" destOrd="0" presId="urn:microsoft.com/office/officeart/2005/8/layout/cycle1"/>
    <dgm:cxn modelId="{868AC624-8D4D-9D4B-AD21-F4C328D8F069}" srcId="{8C948D98-4DD5-7847-9FC1-5300BFFBA046}" destId="{4E6886C7-84E9-E844-BF31-B687ECE7B7CB}" srcOrd="1" destOrd="0" parTransId="{0604937F-1D24-3F47-A324-F47D2B668C5D}" sibTransId="{BE8CBB2B-E4B9-8741-9991-95D737C7CE7E}"/>
    <dgm:cxn modelId="{6C95CADF-0CB0-9A48-9E5A-79C9A59F8E57}" srcId="{8C948D98-4DD5-7847-9FC1-5300BFFBA046}" destId="{CF41E250-EB5F-D546-B25C-579FC7AF6566}" srcOrd="3" destOrd="0" parTransId="{6CC91317-053D-CC48-A8FF-5C406E4170B7}" sibTransId="{3F649F94-DBCC-C342-9611-195958EF3BCD}"/>
    <dgm:cxn modelId="{470BD927-650E-9640-8B0C-503CCC2C3360}" type="presOf" srcId="{BE8CBB2B-E4B9-8741-9991-95D737C7CE7E}" destId="{34A97B8F-84E2-7449-B9D5-C83987DDE540}" srcOrd="0" destOrd="0" presId="urn:microsoft.com/office/officeart/2005/8/layout/cycle1"/>
    <dgm:cxn modelId="{4B246C63-1B7F-A141-9E9B-57D87BC3DA51}" type="presOf" srcId="{4E6886C7-84E9-E844-BF31-B687ECE7B7CB}" destId="{2196893C-42EF-F44A-ADBE-091870B6414F}" srcOrd="0" destOrd="0" presId="urn:microsoft.com/office/officeart/2005/8/layout/cycle1"/>
    <dgm:cxn modelId="{B293C7BC-63C5-A04B-9FC6-C1B076F300B7}" type="presOf" srcId="{F70EF8A4-7DFA-EA40-AE7B-5EF3719789EE}" destId="{9594E215-B9DD-6746-A901-370FEAACB769}" srcOrd="0" destOrd="0" presId="urn:microsoft.com/office/officeart/2005/8/layout/cycle1"/>
    <dgm:cxn modelId="{529F797C-B996-834D-A9B9-3E0CA9F70F87}" srcId="{8C948D98-4DD5-7847-9FC1-5300BFFBA046}" destId="{F0279079-F162-C24D-9E4D-C7E8D8895F0C}" srcOrd="4" destOrd="0" parTransId="{F412484C-FA38-C34C-8FFE-D30516FC120F}" sibTransId="{BF541804-E6B5-9F47-B3EC-54449E59AC8A}"/>
    <dgm:cxn modelId="{8E0B04EE-1828-F840-8C44-CEBEFADBCA78}" type="presOf" srcId="{F0279079-F162-C24D-9E4D-C7E8D8895F0C}" destId="{E2E04CD2-8A47-D343-9220-5F103B1A6170}" srcOrd="0" destOrd="0" presId="urn:microsoft.com/office/officeart/2005/8/layout/cycle1"/>
    <dgm:cxn modelId="{250C5951-F29B-6445-878E-7C7EEFF5CD86}" type="presOf" srcId="{04751C34-B899-8842-86DA-5E31B22D0874}" destId="{35ED5E4D-A848-044A-B524-497BAFEBDB45}" srcOrd="0" destOrd="0" presId="urn:microsoft.com/office/officeart/2005/8/layout/cycle1"/>
    <dgm:cxn modelId="{96C3CD0C-B8E7-834A-8074-47AA8EBA0CF4}" type="presOf" srcId="{8C948D98-4DD5-7847-9FC1-5300BFFBA046}" destId="{C1CB3078-9FBC-C340-9546-2C6E7CEC4E43}" srcOrd="0" destOrd="0" presId="urn:microsoft.com/office/officeart/2005/8/layout/cycle1"/>
    <dgm:cxn modelId="{BFC640FE-0186-5947-A338-6F868695682B}" type="presParOf" srcId="{C1CB3078-9FBC-C340-9546-2C6E7CEC4E43}" destId="{FB3A59A1-8F4D-3B45-8EBB-AC8870684945}" srcOrd="0" destOrd="0" presId="urn:microsoft.com/office/officeart/2005/8/layout/cycle1"/>
    <dgm:cxn modelId="{DC8B1CDC-95B6-DF4B-ADEA-BA7580FA3DDC}" type="presParOf" srcId="{C1CB3078-9FBC-C340-9546-2C6E7CEC4E43}" destId="{D52B3FCF-4900-FB4F-873A-14F89CAB0DDB}" srcOrd="1" destOrd="0" presId="urn:microsoft.com/office/officeart/2005/8/layout/cycle1"/>
    <dgm:cxn modelId="{E8E05AAF-935D-014E-B31C-1BE78C301C29}" type="presParOf" srcId="{C1CB3078-9FBC-C340-9546-2C6E7CEC4E43}" destId="{9594E215-B9DD-6746-A901-370FEAACB769}" srcOrd="2" destOrd="0" presId="urn:microsoft.com/office/officeart/2005/8/layout/cycle1"/>
    <dgm:cxn modelId="{309C8883-5C81-E346-9E4C-6CB5A30A42F1}" type="presParOf" srcId="{C1CB3078-9FBC-C340-9546-2C6E7CEC4E43}" destId="{150B44E2-DC8D-424B-993A-C8C7B6B965A8}" srcOrd="3" destOrd="0" presId="urn:microsoft.com/office/officeart/2005/8/layout/cycle1"/>
    <dgm:cxn modelId="{74E64950-8047-1044-8729-2EA5380D4851}" type="presParOf" srcId="{C1CB3078-9FBC-C340-9546-2C6E7CEC4E43}" destId="{2196893C-42EF-F44A-ADBE-091870B6414F}" srcOrd="4" destOrd="0" presId="urn:microsoft.com/office/officeart/2005/8/layout/cycle1"/>
    <dgm:cxn modelId="{4ABD829A-643C-7342-99A7-E12CD9265F2E}" type="presParOf" srcId="{C1CB3078-9FBC-C340-9546-2C6E7CEC4E43}" destId="{34A97B8F-84E2-7449-B9D5-C83987DDE540}" srcOrd="5" destOrd="0" presId="urn:microsoft.com/office/officeart/2005/8/layout/cycle1"/>
    <dgm:cxn modelId="{6D162E68-2AEC-344C-85FE-1DE0D8456512}" type="presParOf" srcId="{C1CB3078-9FBC-C340-9546-2C6E7CEC4E43}" destId="{C591578A-8DD4-F143-821C-4085872213A6}" srcOrd="6" destOrd="0" presId="urn:microsoft.com/office/officeart/2005/8/layout/cycle1"/>
    <dgm:cxn modelId="{79BAD810-C178-DC4C-9D96-DD3D54439EDF}" type="presParOf" srcId="{C1CB3078-9FBC-C340-9546-2C6E7CEC4E43}" destId="{35ED5E4D-A848-044A-B524-497BAFEBDB45}" srcOrd="7" destOrd="0" presId="urn:microsoft.com/office/officeart/2005/8/layout/cycle1"/>
    <dgm:cxn modelId="{825D4E31-81F3-3F48-8C30-416FCAED9EEB}" type="presParOf" srcId="{C1CB3078-9FBC-C340-9546-2C6E7CEC4E43}" destId="{006E6877-0AD6-1446-8A14-0C3BD188FFEB}" srcOrd="8" destOrd="0" presId="urn:microsoft.com/office/officeart/2005/8/layout/cycle1"/>
    <dgm:cxn modelId="{B2EE6FC0-B65B-F444-A51D-0C648137069B}" type="presParOf" srcId="{C1CB3078-9FBC-C340-9546-2C6E7CEC4E43}" destId="{6FF0AFAC-E0A7-974B-A234-72A5C3786A5B}" srcOrd="9" destOrd="0" presId="urn:microsoft.com/office/officeart/2005/8/layout/cycle1"/>
    <dgm:cxn modelId="{7A7B0E80-4DF9-B844-8DBD-4070C40623D9}" type="presParOf" srcId="{C1CB3078-9FBC-C340-9546-2C6E7CEC4E43}" destId="{32450F06-85F7-504A-BE3A-401F9D1F236E}" srcOrd="10" destOrd="0" presId="urn:microsoft.com/office/officeart/2005/8/layout/cycle1"/>
    <dgm:cxn modelId="{A4AD75A6-390A-9943-AE42-0F25A32561D8}" type="presParOf" srcId="{C1CB3078-9FBC-C340-9546-2C6E7CEC4E43}" destId="{446CC5AB-BF41-6C46-A964-1F62B772E029}" srcOrd="11" destOrd="0" presId="urn:microsoft.com/office/officeart/2005/8/layout/cycle1"/>
    <dgm:cxn modelId="{D55C6C0B-1A16-2146-8A04-36D36131E62A}" type="presParOf" srcId="{C1CB3078-9FBC-C340-9546-2C6E7CEC4E43}" destId="{1A0921F1-FE88-1541-92D4-8ABB8AFF28D2}" srcOrd="12" destOrd="0" presId="urn:microsoft.com/office/officeart/2005/8/layout/cycle1"/>
    <dgm:cxn modelId="{2E5EDDBB-A741-3A41-8F0E-D61343019DBC}" type="presParOf" srcId="{C1CB3078-9FBC-C340-9546-2C6E7CEC4E43}" destId="{E2E04CD2-8A47-D343-9220-5F103B1A6170}" srcOrd="13" destOrd="0" presId="urn:microsoft.com/office/officeart/2005/8/layout/cycle1"/>
    <dgm:cxn modelId="{AEE926D5-F7FD-2142-B211-AF4AD8E757E4}" type="presParOf" srcId="{C1CB3078-9FBC-C340-9546-2C6E7CEC4E43}" destId="{FAD7DA68-21DA-9E4E-80D0-5D0961BFFAD8}" srcOrd="14" destOrd="0" presId="urn:microsoft.com/office/officeart/2005/8/layout/cycle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52B3FCF-4900-FB4F-873A-14F89CAB0DDB}">
      <dsp:nvSpPr>
        <dsp:cNvPr id="0" name=""/>
        <dsp:cNvSpPr/>
      </dsp:nvSpPr>
      <dsp:spPr>
        <a:xfrm>
          <a:off x="3898680" y="26703"/>
          <a:ext cx="917550" cy="91755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700" tIns="12700" rIns="12700" bIns="12700" numCol="1" spcCol="1270" anchor="ctr" anchorCtr="0">
          <a:noAutofit/>
        </a:bodyPr>
        <a:lstStyle/>
        <a:p>
          <a:pPr lvl="0" algn="ctr" defTabSz="444500">
            <a:lnSpc>
              <a:spcPct val="90000"/>
            </a:lnSpc>
            <a:spcBef>
              <a:spcPct val="0"/>
            </a:spcBef>
            <a:spcAft>
              <a:spcPct val="35000"/>
            </a:spcAft>
          </a:pPr>
          <a:r>
            <a:rPr lang="en-US" sz="1000" kern="1200" dirty="0" smtClean="0"/>
            <a:t>Collaborative planning</a:t>
          </a:r>
          <a:endParaRPr lang="en-US" sz="1000" kern="1200" dirty="0"/>
        </a:p>
      </dsp:txBody>
      <dsp:txXfrm>
        <a:off x="3898680" y="26703"/>
        <a:ext cx="917550" cy="917550"/>
      </dsp:txXfrm>
    </dsp:sp>
    <dsp:sp modelId="{9594E215-B9DD-6746-A901-370FEAACB769}">
      <dsp:nvSpPr>
        <dsp:cNvPr id="0" name=""/>
        <dsp:cNvSpPr/>
      </dsp:nvSpPr>
      <dsp:spPr>
        <a:xfrm>
          <a:off x="1741129" y="261"/>
          <a:ext cx="3439076" cy="3439076"/>
        </a:xfrm>
        <a:prstGeom prst="circularArrow">
          <a:avLst>
            <a:gd name="adj1" fmla="val 5203"/>
            <a:gd name="adj2" fmla="val 336093"/>
            <a:gd name="adj3" fmla="val 21292510"/>
            <a:gd name="adj4" fmla="val 19766880"/>
            <a:gd name="adj5" fmla="val 6070"/>
          </a:avLst>
        </a:prstGeom>
        <a:gradFill rotWithShape="0">
          <a:gsLst>
            <a:gs pos="0">
              <a:schemeClr val="accent1">
                <a:hueOff val="0"/>
                <a:satOff val="0"/>
                <a:lumOff val="0"/>
                <a:alphaOff val="0"/>
                <a:tint val="100000"/>
                <a:shade val="100000"/>
                <a:satMod val="130000"/>
              </a:schemeClr>
            </a:gs>
            <a:gs pos="100000">
              <a:schemeClr val="accent1">
                <a:hueOff val="0"/>
                <a:satOff val="0"/>
                <a:lumOff val="0"/>
                <a:alphaOff val="0"/>
                <a:tint val="50000"/>
                <a:shade val="100000"/>
                <a:satMod val="350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sp>
    <dsp:sp modelId="{2196893C-42EF-F44A-ADBE-091870B6414F}">
      <dsp:nvSpPr>
        <dsp:cNvPr id="0" name=""/>
        <dsp:cNvSpPr/>
      </dsp:nvSpPr>
      <dsp:spPr>
        <a:xfrm>
          <a:off x="4452925" y="1732494"/>
          <a:ext cx="917550" cy="91755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700" tIns="12700" rIns="12700" bIns="12700" numCol="1" spcCol="1270" anchor="ctr" anchorCtr="0">
          <a:noAutofit/>
        </a:bodyPr>
        <a:lstStyle/>
        <a:p>
          <a:pPr lvl="0" algn="ctr" defTabSz="444500">
            <a:lnSpc>
              <a:spcPct val="90000"/>
            </a:lnSpc>
            <a:spcBef>
              <a:spcPct val="0"/>
            </a:spcBef>
            <a:spcAft>
              <a:spcPct val="35000"/>
            </a:spcAft>
          </a:pPr>
          <a:r>
            <a:rPr lang="en-US" sz="1000" kern="1200" dirty="0" smtClean="0"/>
            <a:t>Implementation</a:t>
          </a:r>
          <a:endParaRPr lang="en-US" sz="1000" kern="1200" dirty="0"/>
        </a:p>
      </dsp:txBody>
      <dsp:txXfrm>
        <a:off x="4452925" y="1732494"/>
        <a:ext cx="917550" cy="917550"/>
      </dsp:txXfrm>
    </dsp:sp>
    <dsp:sp modelId="{34A97B8F-84E2-7449-B9D5-C83987DDE540}">
      <dsp:nvSpPr>
        <dsp:cNvPr id="0" name=""/>
        <dsp:cNvSpPr/>
      </dsp:nvSpPr>
      <dsp:spPr>
        <a:xfrm>
          <a:off x="1741129" y="261"/>
          <a:ext cx="3439076" cy="3439076"/>
        </a:xfrm>
        <a:prstGeom prst="circularArrow">
          <a:avLst>
            <a:gd name="adj1" fmla="val 5203"/>
            <a:gd name="adj2" fmla="val 336093"/>
            <a:gd name="adj3" fmla="val 4013939"/>
            <a:gd name="adj4" fmla="val 2254129"/>
            <a:gd name="adj5" fmla="val 6070"/>
          </a:avLst>
        </a:prstGeom>
        <a:gradFill rotWithShape="0">
          <a:gsLst>
            <a:gs pos="0">
              <a:schemeClr val="accent1">
                <a:hueOff val="0"/>
                <a:satOff val="0"/>
                <a:lumOff val="0"/>
                <a:alphaOff val="0"/>
                <a:tint val="100000"/>
                <a:shade val="100000"/>
                <a:satMod val="130000"/>
              </a:schemeClr>
            </a:gs>
            <a:gs pos="100000">
              <a:schemeClr val="accent1">
                <a:hueOff val="0"/>
                <a:satOff val="0"/>
                <a:lumOff val="0"/>
                <a:alphaOff val="0"/>
                <a:tint val="50000"/>
                <a:shade val="100000"/>
                <a:satMod val="350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sp>
    <dsp:sp modelId="{35ED5E4D-A848-044A-B524-497BAFEBDB45}">
      <dsp:nvSpPr>
        <dsp:cNvPr id="0" name=""/>
        <dsp:cNvSpPr/>
      </dsp:nvSpPr>
      <dsp:spPr>
        <a:xfrm>
          <a:off x="3001892" y="2786731"/>
          <a:ext cx="917550" cy="91755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700" tIns="12700" rIns="12700" bIns="12700" numCol="1" spcCol="1270" anchor="ctr" anchorCtr="0">
          <a:noAutofit/>
        </a:bodyPr>
        <a:lstStyle/>
        <a:p>
          <a:pPr lvl="0" algn="ctr" defTabSz="444500">
            <a:lnSpc>
              <a:spcPct val="90000"/>
            </a:lnSpc>
            <a:spcBef>
              <a:spcPct val="0"/>
            </a:spcBef>
            <a:spcAft>
              <a:spcPct val="35000"/>
            </a:spcAft>
          </a:pPr>
          <a:r>
            <a:rPr lang="en-US" sz="1000" kern="1200" dirty="0" smtClean="0"/>
            <a:t>Observation</a:t>
          </a:r>
          <a:endParaRPr lang="en-US" sz="1000" kern="1200" dirty="0"/>
        </a:p>
      </dsp:txBody>
      <dsp:txXfrm>
        <a:off x="3001892" y="2786731"/>
        <a:ext cx="917550" cy="917550"/>
      </dsp:txXfrm>
    </dsp:sp>
    <dsp:sp modelId="{006E6877-0AD6-1446-8A14-0C3BD188FFEB}">
      <dsp:nvSpPr>
        <dsp:cNvPr id="0" name=""/>
        <dsp:cNvSpPr/>
      </dsp:nvSpPr>
      <dsp:spPr>
        <a:xfrm>
          <a:off x="1741129" y="261"/>
          <a:ext cx="3439076" cy="3439076"/>
        </a:xfrm>
        <a:prstGeom prst="circularArrow">
          <a:avLst>
            <a:gd name="adj1" fmla="val 5203"/>
            <a:gd name="adj2" fmla="val 336093"/>
            <a:gd name="adj3" fmla="val 8209778"/>
            <a:gd name="adj4" fmla="val 6449968"/>
            <a:gd name="adj5" fmla="val 6070"/>
          </a:avLst>
        </a:prstGeom>
        <a:gradFill rotWithShape="0">
          <a:gsLst>
            <a:gs pos="0">
              <a:schemeClr val="accent1">
                <a:hueOff val="0"/>
                <a:satOff val="0"/>
                <a:lumOff val="0"/>
                <a:alphaOff val="0"/>
                <a:tint val="100000"/>
                <a:shade val="100000"/>
                <a:satMod val="130000"/>
              </a:schemeClr>
            </a:gs>
            <a:gs pos="100000">
              <a:schemeClr val="accent1">
                <a:hueOff val="0"/>
                <a:satOff val="0"/>
                <a:lumOff val="0"/>
                <a:alphaOff val="0"/>
                <a:tint val="50000"/>
                <a:shade val="100000"/>
                <a:satMod val="350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sp>
    <dsp:sp modelId="{32450F06-85F7-504A-BE3A-401F9D1F236E}">
      <dsp:nvSpPr>
        <dsp:cNvPr id="0" name=""/>
        <dsp:cNvSpPr/>
      </dsp:nvSpPr>
      <dsp:spPr>
        <a:xfrm>
          <a:off x="1550860" y="1732494"/>
          <a:ext cx="917550" cy="91755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700" tIns="12700" rIns="12700" bIns="12700" numCol="1" spcCol="1270" anchor="ctr" anchorCtr="0">
          <a:noAutofit/>
        </a:bodyPr>
        <a:lstStyle/>
        <a:p>
          <a:pPr lvl="0" algn="ctr" defTabSz="444500">
            <a:lnSpc>
              <a:spcPct val="90000"/>
            </a:lnSpc>
            <a:spcBef>
              <a:spcPct val="0"/>
            </a:spcBef>
            <a:spcAft>
              <a:spcPct val="35000"/>
            </a:spcAft>
          </a:pPr>
          <a:r>
            <a:rPr lang="en-US" sz="1000" kern="1200" dirty="0" smtClean="0"/>
            <a:t>Reflection</a:t>
          </a:r>
          <a:endParaRPr lang="en-US" sz="1000" kern="1200" dirty="0"/>
        </a:p>
      </dsp:txBody>
      <dsp:txXfrm>
        <a:off x="1550860" y="1732494"/>
        <a:ext cx="917550" cy="917550"/>
      </dsp:txXfrm>
    </dsp:sp>
    <dsp:sp modelId="{446CC5AB-BF41-6C46-A964-1F62B772E029}">
      <dsp:nvSpPr>
        <dsp:cNvPr id="0" name=""/>
        <dsp:cNvSpPr/>
      </dsp:nvSpPr>
      <dsp:spPr>
        <a:xfrm>
          <a:off x="1741129" y="261"/>
          <a:ext cx="3439076" cy="3439076"/>
        </a:xfrm>
        <a:prstGeom prst="circularArrow">
          <a:avLst>
            <a:gd name="adj1" fmla="val 5203"/>
            <a:gd name="adj2" fmla="val 336093"/>
            <a:gd name="adj3" fmla="val 12297027"/>
            <a:gd name="adj4" fmla="val 10771397"/>
            <a:gd name="adj5" fmla="val 6070"/>
          </a:avLst>
        </a:prstGeom>
        <a:gradFill rotWithShape="0">
          <a:gsLst>
            <a:gs pos="0">
              <a:schemeClr val="accent1">
                <a:hueOff val="0"/>
                <a:satOff val="0"/>
                <a:lumOff val="0"/>
                <a:alphaOff val="0"/>
                <a:tint val="100000"/>
                <a:shade val="100000"/>
                <a:satMod val="130000"/>
              </a:schemeClr>
            </a:gs>
            <a:gs pos="100000">
              <a:schemeClr val="accent1">
                <a:hueOff val="0"/>
                <a:satOff val="0"/>
                <a:lumOff val="0"/>
                <a:alphaOff val="0"/>
                <a:tint val="50000"/>
                <a:shade val="100000"/>
                <a:satMod val="350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sp>
    <dsp:sp modelId="{E2E04CD2-8A47-D343-9220-5F103B1A6170}">
      <dsp:nvSpPr>
        <dsp:cNvPr id="0" name=""/>
        <dsp:cNvSpPr/>
      </dsp:nvSpPr>
      <dsp:spPr>
        <a:xfrm>
          <a:off x="2105105" y="26703"/>
          <a:ext cx="917550" cy="91755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700" tIns="12700" rIns="12700" bIns="12700" numCol="1" spcCol="1270" anchor="ctr" anchorCtr="0">
          <a:noAutofit/>
        </a:bodyPr>
        <a:lstStyle/>
        <a:p>
          <a:pPr lvl="0" algn="ctr" defTabSz="444500">
            <a:lnSpc>
              <a:spcPct val="90000"/>
            </a:lnSpc>
            <a:spcBef>
              <a:spcPct val="0"/>
            </a:spcBef>
            <a:spcAft>
              <a:spcPct val="35000"/>
            </a:spcAft>
          </a:pPr>
          <a:r>
            <a:rPr lang="en-US" sz="1000" kern="1200" dirty="0" smtClean="0"/>
            <a:t>Feedback</a:t>
          </a:r>
          <a:endParaRPr lang="en-US" sz="1000" kern="1200" dirty="0"/>
        </a:p>
      </dsp:txBody>
      <dsp:txXfrm>
        <a:off x="2105105" y="26703"/>
        <a:ext cx="917550" cy="917550"/>
      </dsp:txXfrm>
    </dsp:sp>
    <dsp:sp modelId="{FAD7DA68-21DA-9E4E-80D0-5D0961BFFAD8}">
      <dsp:nvSpPr>
        <dsp:cNvPr id="0" name=""/>
        <dsp:cNvSpPr/>
      </dsp:nvSpPr>
      <dsp:spPr>
        <a:xfrm>
          <a:off x="1741129" y="261"/>
          <a:ext cx="3439076" cy="3439076"/>
        </a:xfrm>
        <a:prstGeom prst="circularArrow">
          <a:avLst>
            <a:gd name="adj1" fmla="val 5203"/>
            <a:gd name="adj2" fmla="val 336093"/>
            <a:gd name="adj3" fmla="val 16864930"/>
            <a:gd name="adj4" fmla="val 15198977"/>
            <a:gd name="adj5" fmla="val 6070"/>
          </a:avLst>
        </a:prstGeom>
        <a:gradFill rotWithShape="0">
          <a:gsLst>
            <a:gs pos="0">
              <a:schemeClr val="accent1">
                <a:hueOff val="0"/>
                <a:satOff val="0"/>
                <a:lumOff val="0"/>
                <a:alphaOff val="0"/>
                <a:tint val="100000"/>
                <a:shade val="100000"/>
                <a:satMod val="130000"/>
              </a:schemeClr>
            </a:gs>
            <a:gs pos="100000">
              <a:schemeClr val="accent1">
                <a:hueOff val="0"/>
                <a:satOff val="0"/>
                <a:lumOff val="0"/>
                <a:alphaOff val="0"/>
                <a:tint val="50000"/>
                <a:shade val="100000"/>
                <a:satMod val="350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sp>
  </dsp:spTree>
</dsp:drawing>
</file>

<file path=ppt/diagrams/layout1.xml><?xml version="1.0" encoding="utf-8"?>
<dgm:layoutDef xmlns:dgm="http://schemas.openxmlformats.org/drawingml/2006/diagram" xmlns:a="http://schemas.openxmlformats.org/drawingml/2006/main" uniqueId="urn:microsoft.com/office/officeart/2005/8/layout/cycle1">
  <dgm:title val=""/>
  <dgm:desc val=""/>
  <dgm:catLst>
    <dgm:cat type="cycle" pri="2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alg type="cycle">
          <dgm:param type="stAng" val="0"/>
          <dgm:param type="spanAng" val="360"/>
        </dgm:alg>
      </dgm:if>
      <dgm:else name="Name2">
        <dgm:alg type="cycle">
          <dgm:param type="stAng" val="0"/>
          <dgm:param type="spanAng" val="-360"/>
        </dgm:alg>
      </dgm:else>
    </dgm:choose>
    <dgm:shape xmlns:r="http://schemas.openxmlformats.org/officeDocument/2006/relationships" r:blip="">
      <dgm:adjLst/>
    </dgm:shape>
    <dgm:presOf/>
    <dgm:choose name="Name3">
      <dgm:if name="Name4" func="var" arg="dir" op="equ" val="norm">
        <dgm:constrLst>
          <dgm:constr type="diam" val="1"/>
          <dgm:constr type="w" for="ch" forName="node" refType="w"/>
          <dgm:constr type="w" for="ch" ptType="sibTrans" refType="w" refFor="ch" refForName="node" fact="0.5"/>
          <dgm:constr type="h" for="ch" ptType="sibTrans" op="equ"/>
          <dgm:constr type="diam" for="ch" ptType="sibTrans" refType="diam" op="equ"/>
          <dgm:constr type="sibSp" refType="w" refFor="ch" refForName="node" fact="0.15"/>
          <dgm:constr type="w" for="ch" forName="dummy" refType="sibSp" fact="2.8"/>
          <dgm:constr type="primFontSz" for="ch" forName="node" op="equ" val="65"/>
        </dgm:constrLst>
      </dgm:if>
      <dgm:else name="Name5">
        <dgm:constrLst>
          <dgm:constr type="diam" val="1"/>
          <dgm:constr type="w" for="ch" forName="node" refType="w"/>
          <dgm:constr type="w" for="ch" ptType="sibTrans" refType="w" refFor="ch" refForName="node" fact="0.5"/>
          <dgm:constr type="h" for="ch" ptType="sibTrans" op="equ"/>
          <dgm:constr type="diam" for="ch" ptType="sibTrans" refType="diam" op="equ" fact="-1"/>
          <dgm:constr type="sibSp" refType="w" refFor="ch" refForName="node" fact="0.15"/>
          <dgm:constr type="w" for="ch" forName="dummy" refType="sibSp" fact="2.8"/>
          <dgm:constr type="primFontSz" for="ch" forName="node" op="equ" val="65"/>
        </dgm:constrLst>
      </dgm:else>
    </dgm:choose>
    <dgm:ruleLst>
      <dgm:rule type="diam" val="INF" fact="NaN" max="NaN"/>
    </dgm:ruleLst>
    <dgm:forEach name="nodesForEach" axis="ch" ptType="node">
      <dgm:choose name="Name6">
        <dgm:if name="Name7" axis="par ch" ptType="doc node" func="cnt" op="gt" val="1">
          <dgm:layoutNode name="dummy">
            <dgm:alg type="sp"/>
            <dgm:shape xmlns:r="http://schemas.openxmlformats.org/officeDocument/2006/relationships" r:blip="">
              <dgm:adjLst/>
            </dgm:shape>
            <dgm:presOf/>
            <dgm:constrLst>
              <dgm:constr type="h" refType="w"/>
            </dgm:constrLst>
            <dgm:ruleLst/>
          </dgm:layoutNode>
        </dgm:if>
        <dgm:else name="Name8"/>
      </dgm:choose>
      <dgm:layoutNode name="node" styleLbl="revTx">
        <dgm:varLst>
          <dgm:bulletEnabled val="1"/>
        </dgm:varLst>
        <dgm:alg type="tx">
          <dgm:param type="txAnchorVertCh" val="mid"/>
        </dgm:alg>
        <dgm:shape xmlns:r="http://schemas.openxmlformats.org/officeDocument/2006/relationships" type="rect" r:blip="">
          <dgm:adjLst/>
        </dgm:shape>
        <dgm:presOf axis="desOrSelf" ptType="node"/>
        <dgm:constrLst>
          <dgm:constr type="h" refType="w"/>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9">
        <dgm:if name="Name10" axis="par ch" ptType="doc node" func="cnt" op="gt" val="1">
          <dgm:forEach name="Name11" axis="followSib" ptType="sibTrans" hideLastTrans="0" cnt="1">
            <dgm:layoutNode name="sibTrans" styleLbl="node1">
              <dgm:alg type="conn">
                <dgm:param type="connRout" val="curve"/>
                <dgm:param type="begPts" val="radial"/>
                <dgm:param type="endPts" val="radial"/>
              </dgm:alg>
              <dgm:shape xmlns:r="http://schemas.openxmlformats.org/officeDocument/2006/relationships" type="conn" r:blip="">
                <dgm:adjLst/>
              </dgm:shape>
              <dgm:presOf axis="self"/>
              <dgm:constrLst>
                <dgm:constr type="h" refType="w" fact="0.65"/>
                <dgm:constr type="begPad"/>
                <dgm:constr type="endPad"/>
              </dgm:constrLst>
              <dgm:ruleLst/>
            </dgm:layoutNode>
          </dgm:forEach>
        </dgm:if>
        <dgm:else name="Name12"/>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7E19816-3469-2B4E-AFD5-8C672ABB2DA8}" type="datetimeFigureOut">
              <a:rPr lang="en-US" smtClean="0"/>
              <a:t>9/15/16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A3E06E8-C3AF-1948-986B-BC2C8D4E1BDF}" type="slidenum">
              <a:rPr lang="en-US" smtClean="0"/>
              <a:t>‹#›</a:t>
            </a:fld>
            <a:endParaRPr lang="en-US"/>
          </a:p>
        </p:txBody>
      </p:sp>
    </p:spTree>
    <p:extLst>
      <p:ext uri="{BB962C8B-B14F-4D97-AF65-F5344CB8AC3E}">
        <p14:creationId xmlns:p14="http://schemas.microsoft.com/office/powerpoint/2010/main" val="629379409"/>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A3E06E8-C3AF-1948-986B-BC2C8D4E1BDF}" type="slidenum">
              <a:rPr lang="en-US" smtClean="0"/>
              <a:t>1</a:t>
            </a:fld>
            <a:endParaRPr lang="en-US"/>
          </a:p>
        </p:txBody>
      </p:sp>
    </p:spTree>
    <p:extLst>
      <p:ext uri="{BB962C8B-B14F-4D97-AF65-F5344CB8AC3E}">
        <p14:creationId xmlns:p14="http://schemas.microsoft.com/office/powerpoint/2010/main" val="134366269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A3E06E8-C3AF-1948-986B-BC2C8D4E1BDF}" type="slidenum">
              <a:rPr lang="en-US" smtClean="0"/>
              <a:t>5</a:t>
            </a:fld>
            <a:endParaRPr lang="en-US"/>
          </a:p>
        </p:txBody>
      </p:sp>
    </p:spTree>
    <p:extLst>
      <p:ext uri="{BB962C8B-B14F-4D97-AF65-F5344CB8AC3E}">
        <p14:creationId xmlns:p14="http://schemas.microsoft.com/office/powerpoint/2010/main" val="408521923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A3E06E8-C3AF-1948-986B-BC2C8D4E1BDF}" type="slidenum">
              <a:rPr lang="en-US" smtClean="0"/>
              <a:t>7</a:t>
            </a:fld>
            <a:endParaRPr lang="en-US"/>
          </a:p>
        </p:txBody>
      </p:sp>
    </p:spTree>
    <p:extLst>
      <p:ext uri="{BB962C8B-B14F-4D97-AF65-F5344CB8AC3E}">
        <p14:creationId xmlns:p14="http://schemas.microsoft.com/office/powerpoint/2010/main" val="98953444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A3E06E8-C3AF-1948-986B-BC2C8D4E1BDF}" type="slidenum">
              <a:rPr lang="en-US" smtClean="0"/>
              <a:t>12</a:t>
            </a:fld>
            <a:endParaRPr lang="en-US"/>
          </a:p>
        </p:txBody>
      </p:sp>
    </p:spTree>
    <p:extLst>
      <p:ext uri="{BB962C8B-B14F-4D97-AF65-F5344CB8AC3E}">
        <p14:creationId xmlns:p14="http://schemas.microsoft.com/office/powerpoint/2010/main" val="55978025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GB"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GB" smtClean="0"/>
              <a:t>Click to edit Master subtitle style</a:t>
            </a:r>
            <a:endParaRPr lang="en-US"/>
          </a:p>
        </p:txBody>
      </p:sp>
      <p:sp>
        <p:nvSpPr>
          <p:cNvPr id="4" name="Date Placeholder 3"/>
          <p:cNvSpPr>
            <a:spLocks noGrp="1"/>
          </p:cNvSpPr>
          <p:nvPr>
            <p:ph type="dt" sz="half" idx="10"/>
          </p:nvPr>
        </p:nvSpPr>
        <p:spPr/>
        <p:txBody>
          <a:bodyPr/>
          <a:lstStyle/>
          <a:p>
            <a:pPr algn="l" eaLnBrk="1" latinLnBrk="0" hangingPunct="1"/>
            <a:fld id="{48D92626-37D2-4832-BF7A-BC283494A20D}" type="datetimeFigureOut">
              <a:rPr lang="en-US" smtClean="0"/>
              <a:t>9/15/16</a:t>
            </a:fld>
            <a:endParaRPr lang="en-US"/>
          </a:p>
        </p:txBody>
      </p:sp>
      <p:sp>
        <p:nvSpPr>
          <p:cNvPr id="5" name="Footer Placeholder 4"/>
          <p:cNvSpPr>
            <a:spLocks noGrp="1"/>
          </p:cNvSpPr>
          <p:nvPr>
            <p:ph type="ftr" sz="quarter" idx="11"/>
          </p:nvPr>
        </p:nvSpPr>
        <p:spPr/>
        <p:txBody>
          <a:bodyPr/>
          <a:lstStyle/>
          <a:p>
            <a:endParaRPr kumimoji="0" lang="en-US"/>
          </a:p>
        </p:txBody>
      </p:sp>
      <p:sp>
        <p:nvSpPr>
          <p:cNvPr id="6" name="Slide Number Placeholder 5"/>
          <p:cNvSpPr>
            <a:spLocks noGrp="1"/>
          </p:cNvSpPr>
          <p:nvPr>
            <p:ph type="sldNum" sz="quarter" idx="12"/>
          </p:nvPr>
        </p:nvSpPr>
        <p:spPr/>
        <p:txBody>
          <a:bodyPr/>
          <a:lstStyle/>
          <a:p>
            <a:pPr algn="r" eaLnBrk="1" latinLnBrk="0" hangingPunct="1"/>
            <a:fld id="{8C592886-E571-45D5-8B56-343DC94F8FA6}" type="slidenum">
              <a:rPr kumimoji="0" lang="en-US" smtClean="0"/>
              <a:t>‹#›</a:t>
            </a:fld>
            <a:endParaRPr kumimoji="0" lang="en-US" dirty="0">
              <a:solidFill>
                <a:schemeClr val="tx2">
                  <a:shade val="90000"/>
                </a:schemeClr>
              </a:solidFill>
            </a:endParaRPr>
          </a:p>
        </p:txBody>
      </p:sp>
    </p:spTree>
    <p:extLst>
      <p:ext uri="{BB962C8B-B14F-4D97-AF65-F5344CB8AC3E}">
        <p14:creationId xmlns:p14="http://schemas.microsoft.com/office/powerpoint/2010/main" val="34963790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Date Placeholder 3"/>
          <p:cNvSpPr>
            <a:spLocks noGrp="1"/>
          </p:cNvSpPr>
          <p:nvPr>
            <p:ph type="dt" sz="half" idx="10"/>
          </p:nvPr>
        </p:nvSpPr>
        <p:spPr/>
        <p:txBody>
          <a:bodyPr/>
          <a:lstStyle/>
          <a:p>
            <a:fld id="{48D92626-37D2-4832-BF7A-BC283494A20D}" type="datetimeFigureOut">
              <a:rPr lang="en-US" smtClean="0"/>
              <a:t>9/15/16</a:t>
            </a:fld>
            <a:endParaRPr lang="en-US"/>
          </a:p>
        </p:txBody>
      </p:sp>
      <p:sp>
        <p:nvSpPr>
          <p:cNvPr id="5" name="Footer Placeholder 4"/>
          <p:cNvSpPr>
            <a:spLocks noGrp="1"/>
          </p:cNvSpPr>
          <p:nvPr>
            <p:ph type="ftr" sz="quarter" idx="11"/>
          </p:nvPr>
        </p:nvSpPr>
        <p:spPr/>
        <p:txBody>
          <a:bodyPr/>
          <a:lstStyle/>
          <a:p>
            <a:endParaRPr kumimoji="0" lang="en-US"/>
          </a:p>
        </p:txBody>
      </p:sp>
      <p:sp>
        <p:nvSpPr>
          <p:cNvPr id="6" name="Slide Number Placeholder 5"/>
          <p:cNvSpPr>
            <a:spLocks noGrp="1"/>
          </p:cNvSpPr>
          <p:nvPr>
            <p:ph type="sldNum" sz="quarter" idx="12"/>
          </p:nvPr>
        </p:nvSpPr>
        <p:spPr/>
        <p:txBody>
          <a:bodyPr/>
          <a:lstStyle/>
          <a:p>
            <a:fld id="{8C592886-E571-45D5-8B56-343DC94F8FA6}" type="slidenum">
              <a:rPr kumimoji="0" lang="en-US" smtClean="0"/>
              <a:t>‹#›</a:t>
            </a:fld>
            <a:endParaRPr kumimoji="0" lang="en-US"/>
          </a:p>
        </p:txBody>
      </p:sp>
    </p:spTree>
    <p:extLst>
      <p:ext uri="{BB962C8B-B14F-4D97-AF65-F5344CB8AC3E}">
        <p14:creationId xmlns:p14="http://schemas.microsoft.com/office/powerpoint/2010/main" val="104896174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GB"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Date Placeholder 3"/>
          <p:cNvSpPr>
            <a:spLocks noGrp="1"/>
          </p:cNvSpPr>
          <p:nvPr>
            <p:ph type="dt" sz="half" idx="10"/>
          </p:nvPr>
        </p:nvSpPr>
        <p:spPr/>
        <p:txBody>
          <a:bodyPr/>
          <a:lstStyle/>
          <a:p>
            <a:fld id="{48D92626-37D2-4832-BF7A-BC283494A20D}" type="datetimeFigureOut">
              <a:rPr lang="en-US" smtClean="0"/>
              <a:t>9/15/16</a:t>
            </a:fld>
            <a:endParaRPr lang="en-US"/>
          </a:p>
        </p:txBody>
      </p:sp>
      <p:sp>
        <p:nvSpPr>
          <p:cNvPr id="5" name="Footer Placeholder 4"/>
          <p:cNvSpPr>
            <a:spLocks noGrp="1"/>
          </p:cNvSpPr>
          <p:nvPr>
            <p:ph type="ftr" sz="quarter" idx="11"/>
          </p:nvPr>
        </p:nvSpPr>
        <p:spPr/>
        <p:txBody>
          <a:bodyPr/>
          <a:lstStyle/>
          <a:p>
            <a:endParaRPr kumimoji="0" lang="en-US"/>
          </a:p>
        </p:txBody>
      </p:sp>
      <p:sp>
        <p:nvSpPr>
          <p:cNvPr id="6" name="Slide Number Placeholder 5"/>
          <p:cNvSpPr>
            <a:spLocks noGrp="1"/>
          </p:cNvSpPr>
          <p:nvPr>
            <p:ph type="sldNum" sz="quarter" idx="12"/>
          </p:nvPr>
        </p:nvSpPr>
        <p:spPr/>
        <p:txBody>
          <a:bodyPr/>
          <a:lstStyle/>
          <a:p>
            <a:fld id="{8C592886-E571-45D5-8B56-343DC94F8FA6}" type="slidenum">
              <a:rPr kumimoji="0" lang="en-US" smtClean="0"/>
              <a:t>‹#›</a:t>
            </a:fld>
            <a:endParaRPr kumimoji="0" lang="en-US"/>
          </a:p>
        </p:txBody>
      </p:sp>
    </p:spTree>
    <p:extLst>
      <p:ext uri="{BB962C8B-B14F-4D97-AF65-F5344CB8AC3E}">
        <p14:creationId xmlns:p14="http://schemas.microsoft.com/office/powerpoint/2010/main" val="1873652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a:p>
        </p:txBody>
      </p:sp>
      <p:sp>
        <p:nvSpPr>
          <p:cNvPr id="3" name="Content Placeholder 2"/>
          <p:cNvSpPr>
            <a:spLocks noGrp="1"/>
          </p:cNvSpPr>
          <p:nvPr>
            <p:ph idx="1"/>
          </p:nvPr>
        </p:nvSpPr>
        <p:spPr/>
        <p:txBody>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Date Placeholder 3"/>
          <p:cNvSpPr>
            <a:spLocks noGrp="1"/>
          </p:cNvSpPr>
          <p:nvPr>
            <p:ph type="dt" sz="half" idx="10"/>
          </p:nvPr>
        </p:nvSpPr>
        <p:spPr/>
        <p:txBody>
          <a:bodyPr/>
          <a:lstStyle/>
          <a:p>
            <a:fld id="{48D92626-37D2-4832-BF7A-BC283494A20D}" type="datetimeFigureOut">
              <a:rPr lang="en-US" smtClean="0"/>
              <a:t>9/15/16</a:t>
            </a:fld>
            <a:endParaRPr lang="en-US"/>
          </a:p>
        </p:txBody>
      </p:sp>
      <p:sp>
        <p:nvSpPr>
          <p:cNvPr id="5" name="Footer Placeholder 4"/>
          <p:cNvSpPr>
            <a:spLocks noGrp="1"/>
          </p:cNvSpPr>
          <p:nvPr>
            <p:ph type="ftr" sz="quarter" idx="11"/>
          </p:nvPr>
        </p:nvSpPr>
        <p:spPr/>
        <p:txBody>
          <a:bodyPr/>
          <a:lstStyle/>
          <a:p>
            <a:endParaRPr kumimoji="0" lang="en-US"/>
          </a:p>
        </p:txBody>
      </p:sp>
      <p:sp>
        <p:nvSpPr>
          <p:cNvPr id="6" name="Slide Number Placeholder 5"/>
          <p:cNvSpPr>
            <a:spLocks noGrp="1"/>
          </p:cNvSpPr>
          <p:nvPr>
            <p:ph type="sldNum" sz="quarter" idx="12"/>
          </p:nvPr>
        </p:nvSpPr>
        <p:spPr/>
        <p:txBody>
          <a:bodyPr/>
          <a:lstStyle/>
          <a:p>
            <a:fld id="{8C592886-E571-45D5-8B56-343DC94F8FA6}" type="slidenum">
              <a:rPr kumimoji="0" lang="en-US" smtClean="0"/>
              <a:t>‹#›</a:t>
            </a:fld>
            <a:endParaRPr kumimoji="0" lang="en-US" dirty="0"/>
          </a:p>
        </p:txBody>
      </p:sp>
    </p:spTree>
    <p:extLst>
      <p:ext uri="{BB962C8B-B14F-4D97-AF65-F5344CB8AC3E}">
        <p14:creationId xmlns:p14="http://schemas.microsoft.com/office/powerpoint/2010/main" val="28533020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GB"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GB" smtClean="0"/>
              <a:t>Click to edit Master text styles</a:t>
            </a:r>
          </a:p>
        </p:txBody>
      </p:sp>
      <p:sp>
        <p:nvSpPr>
          <p:cNvPr id="4" name="Date Placeholder 3"/>
          <p:cNvSpPr>
            <a:spLocks noGrp="1"/>
          </p:cNvSpPr>
          <p:nvPr>
            <p:ph type="dt" sz="half" idx="10"/>
          </p:nvPr>
        </p:nvSpPr>
        <p:spPr/>
        <p:txBody>
          <a:bodyPr/>
          <a:lstStyle/>
          <a:p>
            <a:pPr algn="l" eaLnBrk="1" latinLnBrk="0" hangingPunct="1"/>
            <a:fld id="{48D92626-37D2-4832-BF7A-BC283494A20D}" type="datetimeFigureOut">
              <a:rPr lang="en-US" smtClean="0"/>
              <a:t>9/15/16</a:t>
            </a:fld>
            <a:endParaRPr lang="en-US"/>
          </a:p>
        </p:txBody>
      </p:sp>
      <p:sp>
        <p:nvSpPr>
          <p:cNvPr id="5" name="Footer Placeholder 4"/>
          <p:cNvSpPr>
            <a:spLocks noGrp="1"/>
          </p:cNvSpPr>
          <p:nvPr>
            <p:ph type="ftr" sz="quarter" idx="11"/>
          </p:nvPr>
        </p:nvSpPr>
        <p:spPr/>
        <p:txBody>
          <a:bodyPr/>
          <a:lstStyle/>
          <a:p>
            <a:endParaRPr kumimoji="0" lang="en-US"/>
          </a:p>
        </p:txBody>
      </p:sp>
      <p:sp>
        <p:nvSpPr>
          <p:cNvPr id="6" name="Slide Number Placeholder 5"/>
          <p:cNvSpPr>
            <a:spLocks noGrp="1"/>
          </p:cNvSpPr>
          <p:nvPr>
            <p:ph type="sldNum" sz="quarter" idx="12"/>
          </p:nvPr>
        </p:nvSpPr>
        <p:spPr/>
        <p:txBody>
          <a:bodyPr/>
          <a:lstStyle/>
          <a:p>
            <a:pPr algn="r" eaLnBrk="1" latinLnBrk="0" hangingPunct="1"/>
            <a:fld id="{8C592886-E571-45D5-8B56-343DC94F8FA6}" type="slidenum">
              <a:rPr kumimoji="0" lang="en-US" smtClean="0"/>
              <a:t>‹#›</a:t>
            </a:fld>
            <a:endParaRPr kumimoji="0" lang="en-US">
              <a:solidFill>
                <a:schemeClr val="tx2">
                  <a:shade val="90000"/>
                </a:schemeClr>
              </a:solidFill>
            </a:endParaRPr>
          </a:p>
        </p:txBody>
      </p:sp>
    </p:spTree>
    <p:extLst>
      <p:ext uri="{BB962C8B-B14F-4D97-AF65-F5344CB8AC3E}">
        <p14:creationId xmlns:p14="http://schemas.microsoft.com/office/powerpoint/2010/main" val="22243755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5" name="Date Placeholder 4"/>
          <p:cNvSpPr>
            <a:spLocks noGrp="1"/>
          </p:cNvSpPr>
          <p:nvPr>
            <p:ph type="dt" sz="half" idx="10"/>
          </p:nvPr>
        </p:nvSpPr>
        <p:spPr/>
        <p:txBody>
          <a:bodyPr/>
          <a:lstStyle/>
          <a:p>
            <a:fld id="{48D92626-37D2-4832-BF7A-BC283494A20D}" type="datetimeFigureOut">
              <a:rPr lang="en-US" smtClean="0"/>
              <a:t>9/15/16</a:t>
            </a:fld>
            <a:endParaRPr lang="en-US"/>
          </a:p>
        </p:txBody>
      </p:sp>
      <p:sp>
        <p:nvSpPr>
          <p:cNvPr id="6" name="Footer Placeholder 5"/>
          <p:cNvSpPr>
            <a:spLocks noGrp="1"/>
          </p:cNvSpPr>
          <p:nvPr>
            <p:ph type="ftr" sz="quarter" idx="11"/>
          </p:nvPr>
        </p:nvSpPr>
        <p:spPr/>
        <p:txBody>
          <a:bodyPr/>
          <a:lstStyle/>
          <a:p>
            <a:endParaRPr kumimoji="0" lang="en-US"/>
          </a:p>
        </p:txBody>
      </p:sp>
      <p:sp>
        <p:nvSpPr>
          <p:cNvPr id="7" name="Slide Number Placeholder 6"/>
          <p:cNvSpPr>
            <a:spLocks noGrp="1"/>
          </p:cNvSpPr>
          <p:nvPr>
            <p:ph type="sldNum" sz="quarter" idx="12"/>
          </p:nvPr>
        </p:nvSpPr>
        <p:spPr/>
        <p:txBody>
          <a:bodyPr/>
          <a:lstStyle/>
          <a:p>
            <a:fld id="{8C592886-E571-45D5-8B56-343DC94F8FA6}" type="slidenum">
              <a:rPr kumimoji="0" lang="en-US" smtClean="0"/>
              <a:t>‹#›</a:t>
            </a:fld>
            <a:endParaRPr kumimoji="0" lang="en-US"/>
          </a:p>
        </p:txBody>
      </p:sp>
    </p:spTree>
    <p:extLst>
      <p:ext uri="{BB962C8B-B14F-4D97-AF65-F5344CB8AC3E}">
        <p14:creationId xmlns:p14="http://schemas.microsoft.com/office/powerpoint/2010/main" val="22969716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GB"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7" name="Date Placeholder 6"/>
          <p:cNvSpPr>
            <a:spLocks noGrp="1"/>
          </p:cNvSpPr>
          <p:nvPr>
            <p:ph type="dt" sz="half" idx="10"/>
          </p:nvPr>
        </p:nvSpPr>
        <p:spPr/>
        <p:txBody>
          <a:bodyPr/>
          <a:lstStyle/>
          <a:p>
            <a:fld id="{48D92626-37D2-4832-BF7A-BC283494A20D}" type="datetimeFigureOut">
              <a:rPr lang="en-US" smtClean="0"/>
              <a:t>9/15/16</a:t>
            </a:fld>
            <a:endParaRPr lang="en-US"/>
          </a:p>
        </p:txBody>
      </p:sp>
      <p:sp>
        <p:nvSpPr>
          <p:cNvPr id="8" name="Footer Placeholder 7"/>
          <p:cNvSpPr>
            <a:spLocks noGrp="1"/>
          </p:cNvSpPr>
          <p:nvPr>
            <p:ph type="ftr" sz="quarter" idx="11"/>
          </p:nvPr>
        </p:nvSpPr>
        <p:spPr/>
        <p:txBody>
          <a:bodyPr/>
          <a:lstStyle/>
          <a:p>
            <a:endParaRPr kumimoji="0" lang="en-US"/>
          </a:p>
        </p:txBody>
      </p:sp>
      <p:sp>
        <p:nvSpPr>
          <p:cNvPr id="9" name="Slide Number Placeholder 8"/>
          <p:cNvSpPr>
            <a:spLocks noGrp="1"/>
          </p:cNvSpPr>
          <p:nvPr>
            <p:ph type="sldNum" sz="quarter" idx="12"/>
          </p:nvPr>
        </p:nvSpPr>
        <p:spPr/>
        <p:txBody>
          <a:bodyPr/>
          <a:lstStyle/>
          <a:p>
            <a:fld id="{8C592886-E571-45D5-8B56-343DC94F8FA6}" type="slidenum">
              <a:rPr kumimoji="0" lang="en-US" smtClean="0"/>
              <a:t>‹#›</a:t>
            </a:fld>
            <a:endParaRPr kumimoji="0" lang="en-US" dirty="0"/>
          </a:p>
        </p:txBody>
      </p:sp>
    </p:spTree>
    <p:extLst>
      <p:ext uri="{BB962C8B-B14F-4D97-AF65-F5344CB8AC3E}">
        <p14:creationId xmlns:p14="http://schemas.microsoft.com/office/powerpoint/2010/main" val="37560784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a:p>
        </p:txBody>
      </p:sp>
      <p:sp>
        <p:nvSpPr>
          <p:cNvPr id="3" name="Date Placeholder 2"/>
          <p:cNvSpPr>
            <a:spLocks noGrp="1"/>
          </p:cNvSpPr>
          <p:nvPr>
            <p:ph type="dt" sz="half" idx="10"/>
          </p:nvPr>
        </p:nvSpPr>
        <p:spPr/>
        <p:txBody>
          <a:bodyPr/>
          <a:lstStyle/>
          <a:p>
            <a:fld id="{48D92626-37D2-4832-BF7A-BC283494A20D}" type="datetimeFigureOut">
              <a:rPr lang="en-US" smtClean="0"/>
              <a:t>9/15/16</a:t>
            </a:fld>
            <a:endParaRPr lang="en-US"/>
          </a:p>
        </p:txBody>
      </p:sp>
      <p:sp>
        <p:nvSpPr>
          <p:cNvPr id="4" name="Footer Placeholder 3"/>
          <p:cNvSpPr>
            <a:spLocks noGrp="1"/>
          </p:cNvSpPr>
          <p:nvPr>
            <p:ph type="ftr" sz="quarter" idx="11"/>
          </p:nvPr>
        </p:nvSpPr>
        <p:spPr/>
        <p:txBody>
          <a:bodyPr/>
          <a:lstStyle/>
          <a:p>
            <a:endParaRPr kumimoji="0" lang="en-US"/>
          </a:p>
        </p:txBody>
      </p:sp>
      <p:sp>
        <p:nvSpPr>
          <p:cNvPr id="5" name="Slide Number Placeholder 4"/>
          <p:cNvSpPr>
            <a:spLocks noGrp="1"/>
          </p:cNvSpPr>
          <p:nvPr>
            <p:ph type="sldNum" sz="quarter" idx="12"/>
          </p:nvPr>
        </p:nvSpPr>
        <p:spPr/>
        <p:txBody>
          <a:bodyPr/>
          <a:lstStyle/>
          <a:p>
            <a:fld id="{8C592886-E571-45D5-8B56-343DC94F8FA6}" type="slidenum">
              <a:rPr kumimoji="0" lang="en-US" smtClean="0"/>
              <a:t>‹#›</a:t>
            </a:fld>
            <a:endParaRPr kumimoji="0" lang="en-US"/>
          </a:p>
        </p:txBody>
      </p:sp>
    </p:spTree>
    <p:extLst>
      <p:ext uri="{BB962C8B-B14F-4D97-AF65-F5344CB8AC3E}">
        <p14:creationId xmlns:p14="http://schemas.microsoft.com/office/powerpoint/2010/main" val="35190535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D92626-37D2-4832-BF7A-BC283494A20D}" type="datetimeFigureOut">
              <a:rPr lang="en-US" smtClean="0"/>
              <a:t>9/15/16</a:t>
            </a:fld>
            <a:endParaRPr lang="en-US"/>
          </a:p>
        </p:txBody>
      </p:sp>
      <p:sp>
        <p:nvSpPr>
          <p:cNvPr id="3" name="Footer Placeholder 2"/>
          <p:cNvSpPr>
            <a:spLocks noGrp="1"/>
          </p:cNvSpPr>
          <p:nvPr>
            <p:ph type="ftr" sz="quarter" idx="11"/>
          </p:nvPr>
        </p:nvSpPr>
        <p:spPr/>
        <p:txBody>
          <a:bodyPr/>
          <a:lstStyle/>
          <a:p>
            <a:endParaRPr kumimoji="0" lang="en-US"/>
          </a:p>
        </p:txBody>
      </p:sp>
      <p:sp>
        <p:nvSpPr>
          <p:cNvPr id="4" name="Slide Number Placeholder 3"/>
          <p:cNvSpPr>
            <a:spLocks noGrp="1"/>
          </p:cNvSpPr>
          <p:nvPr>
            <p:ph type="sldNum" sz="quarter" idx="12"/>
          </p:nvPr>
        </p:nvSpPr>
        <p:spPr/>
        <p:txBody>
          <a:bodyPr/>
          <a:lstStyle/>
          <a:p>
            <a:fld id="{8C592886-E571-45D5-8B56-343DC94F8FA6}" type="slidenum">
              <a:rPr kumimoji="0" lang="en-US" smtClean="0"/>
              <a:t>‹#›</a:t>
            </a:fld>
            <a:endParaRPr kumimoji="0" lang="en-US"/>
          </a:p>
        </p:txBody>
      </p:sp>
    </p:spTree>
    <p:extLst>
      <p:ext uri="{BB962C8B-B14F-4D97-AF65-F5344CB8AC3E}">
        <p14:creationId xmlns:p14="http://schemas.microsoft.com/office/powerpoint/2010/main" val="232158417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GB"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smtClean="0"/>
              <a:t>Click to edit Master text styles</a:t>
            </a:r>
          </a:p>
        </p:txBody>
      </p:sp>
      <p:sp>
        <p:nvSpPr>
          <p:cNvPr id="5" name="Date Placeholder 4"/>
          <p:cNvSpPr>
            <a:spLocks noGrp="1"/>
          </p:cNvSpPr>
          <p:nvPr>
            <p:ph type="dt" sz="half" idx="10"/>
          </p:nvPr>
        </p:nvSpPr>
        <p:spPr/>
        <p:txBody>
          <a:bodyPr/>
          <a:lstStyle/>
          <a:p>
            <a:pPr algn="l" eaLnBrk="1" latinLnBrk="0" hangingPunct="1"/>
            <a:fld id="{48D92626-37D2-4832-BF7A-BC283494A20D}" type="datetimeFigureOut">
              <a:rPr lang="en-US" smtClean="0"/>
              <a:t>9/15/16</a:t>
            </a:fld>
            <a:endParaRPr lang="en-US"/>
          </a:p>
        </p:txBody>
      </p:sp>
      <p:sp>
        <p:nvSpPr>
          <p:cNvPr id="6" name="Footer Placeholder 5"/>
          <p:cNvSpPr>
            <a:spLocks noGrp="1"/>
          </p:cNvSpPr>
          <p:nvPr>
            <p:ph type="ftr" sz="quarter" idx="11"/>
          </p:nvPr>
        </p:nvSpPr>
        <p:spPr/>
        <p:txBody>
          <a:bodyPr/>
          <a:lstStyle/>
          <a:p>
            <a:endParaRPr kumimoji="0" lang="en-US"/>
          </a:p>
        </p:txBody>
      </p:sp>
      <p:sp>
        <p:nvSpPr>
          <p:cNvPr id="7" name="Slide Number Placeholder 6"/>
          <p:cNvSpPr>
            <a:spLocks noGrp="1"/>
          </p:cNvSpPr>
          <p:nvPr>
            <p:ph type="sldNum" sz="quarter" idx="12"/>
          </p:nvPr>
        </p:nvSpPr>
        <p:spPr/>
        <p:txBody>
          <a:bodyPr/>
          <a:lstStyle/>
          <a:p>
            <a:pPr algn="r" eaLnBrk="1" latinLnBrk="0" hangingPunct="1"/>
            <a:fld id="{8C592886-E571-45D5-8B56-343DC94F8FA6}" type="slidenum">
              <a:rPr kumimoji="0" lang="en-US" smtClean="0"/>
              <a:t>‹#›</a:t>
            </a:fld>
            <a:endParaRPr kumimoji="0" lang="en-US">
              <a:solidFill>
                <a:schemeClr val="tx2">
                  <a:shade val="90000"/>
                </a:schemeClr>
              </a:solidFill>
            </a:endParaRPr>
          </a:p>
        </p:txBody>
      </p:sp>
    </p:spTree>
    <p:extLst>
      <p:ext uri="{BB962C8B-B14F-4D97-AF65-F5344CB8AC3E}">
        <p14:creationId xmlns:p14="http://schemas.microsoft.com/office/powerpoint/2010/main" val="28427488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GB"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smtClean="0"/>
              <a:t>Click to edit Master text styles</a:t>
            </a:r>
          </a:p>
        </p:txBody>
      </p:sp>
      <p:sp>
        <p:nvSpPr>
          <p:cNvPr id="5" name="Date Placeholder 4"/>
          <p:cNvSpPr>
            <a:spLocks noGrp="1"/>
          </p:cNvSpPr>
          <p:nvPr>
            <p:ph type="dt" sz="half" idx="10"/>
          </p:nvPr>
        </p:nvSpPr>
        <p:spPr/>
        <p:txBody>
          <a:bodyPr/>
          <a:lstStyle/>
          <a:p>
            <a:pPr algn="l" eaLnBrk="1" latinLnBrk="0" hangingPunct="1"/>
            <a:fld id="{48D92626-37D2-4832-BF7A-BC283494A20D}" type="datetimeFigureOut">
              <a:rPr lang="en-US" smtClean="0"/>
              <a:t>9/15/16</a:t>
            </a:fld>
            <a:endParaRPr lang="en-US"/>
          </a:p>
        </p:txBody>
      </p:sp>
      <p:sp>
        <p:nvSpPr>
          <p:cNvPr id="6" name="Footer Placeholder 5"/>
          <p:cNvSpPr>
            <a:spLocks noGrp="1"/>
          </p:cNvSpPr>
          <p:nvPr>
            <p:ph type="ftr" sz="quarter" idx="11"/>
          </p:nvPr>
        </p:nvSpPr>
        <p:spPr/>
        <p:txBody>
          <a:bodyPr/>
          <a:lstStyle/>
          <a:p>
            <a:endParaRPr kumimoji="0" lang="en-US"/>
          </a:p>
        </p:txBody>
      </p:sp>
      <p:sp>
        <p:nvSpPr>
          <p:cNvPr id="7" name="Slide Number Placeholder 6"/>
          <p:cNvSpPr>
            <a:spLocks noGrp="1"/>
          </p:cNvSpPr>
          <p:nvPr>
            <p:ph type="sldNum" sz="quarter" idx="12"/>
          </p:nvPr>
        </p:nvSpPr>
        <p:spPr/>
        <p:txBody>
          <a:bodyPr/>
          <a:lstStyle/>
          <a:p>
            <a:pPr algn="r" eaLnBrk="1" latinLnBrk="0" hangingPunct="1"/>
            <a:fld id="{8C592886-E571-45D5-8B56-343DC94F8FA6}" type="slidenum">
              <a:rPr kumimoji="0" lang="en-US" smtClean="0"/>
              <a:t>‹#›</a:t>
            </a:fld>
            <a:endParaRPr kumimoji="0" lang="en-US">
              <a:solidFill>
                <a:schemeClr val="tx2">
                  <a:shade val="90000"/>
                </a:schemeClr>
              </a:solidFill>
            </a:endParaRPr>
          </a:p>
        </p:txBody>
      </p:sp>
    </p:spTree>
    <p:extLst>
      <p:ext uri="{BB962C8B-B14F-4D97-AF65-F5344CB8AC3E}">
        <p14:creationId xmlns:p14="http://schemas.microsoft.com/office/powerpoint/2010/main" val="1211001920"/>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4F1BB"/>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GB"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lgn="l" eaLnBrk="1" latinLnBrk="0" hangingPunct="1"/>
            <a:fld id="{48D92626-37D2-4832-BF7A-BC283494A20D}" type="datetimeFigureOut">
              <a:rPr lang="en-US" smtClean="0"/>
              <a:t>9/15/16</a:t>
            </a:fld>
            <a:endParaRPr lang="en-US" sz="1300" dirty="0">
              <a:solidFill>
                <a:schemeClr val="bg2">
                  <a:tint val="60000"/>
                  <a:satMod val="155000"/>
                </a:schemeClr>
              </a:solidFill>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lgn="r" eaLnBrk="1" latinLnBrk="0" hangingPunct="1"/>
            <a:endParaRPr kumimoji="0" lang="en-US" sz="1300" dirty="0">
              <a:solidFill>
                <a:schemeClr val="bg2">
                  <a:tint val="60000"/>
                  <a:satMod val="155000"/>
                </a:schemeClr>
              </a:solidFill>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lgn="r" eaLnBrk="1" latinLnBrk="0" hangingPunct="1"/>
            <a:fld id="{8C592886-E571-45D5-8B56-343DC94F8FA6}" type="slidenum">
              <a:rPr kumimoji="0" lang="en-US" smtClean="0"/>
              <a:t>‹#›</a:t>
            </a:fld>
            <a:endParaRPr kumimoji="0" lang="en-US" sz="1600" b="1" dirty="0">
              <a:solidFill>
                <a:schemeClr val="tx2">
                  <a:shade val="90000"/>
                </a:schemeClr>
              </a:solidFill>
              <a:effectLst/>
            </a:endParaRPr>
          </a:p>
        </p:txBody>
      </p:sp>
    </p:spTree>
    <p:extLst>
      <p:ext uri="{BB962C8B-B14F-4D97-AF65-F5344CB8AC3E}">
        <p14:creationId xmlns:p14="http://schemas.microsoft.com/office/powerpoint/2010/main" val="787591575"/>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emf"/><Relationship Id="rId4" Type="http://schemas.openxmlformats.org/officeDocument/2006/relationships/image" Target="../media/image2.emf"/><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emf"/><Relationship Id="rId3" Type="http://schemas.openxmlformats.org/officeDocument/2006/relationships/image" Target="../media/image2.emf"/></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1.xml"/><Relationship Id="rId4" Type="http://schemas.openxmlformats.org/officeDocument/2006/relationships/diagramQuickStyle" Target="../diagrams/quickStyle1.xml"/><Relationship Id="rId5" Type="http://schemas.openxmlformats.org/officeDocument/2006/relationships/diagramColors" Target="../diagrams/colors1.xml"/><Relationship Id="rId6" Type="http://schemas.microsoft.com/office/2007/relationships/diagramDrawing" Target="../diagrams/drawing1.xml"/><Relationship Id="rId1" Type="http://schemas.openxmlformats.org/officeDocument/2006/relationships/slideLayout" Target="../slideLayouts/slideLayout2.xml"/><Relationship Id="rId2" Type="http://schemas.openxmlformats.org/officeDocument/2006/relationships/diagramData" Target="../diagrams/data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64234" y="1003270"/>
            <a:ext cx="8229600" cy="2692429"/>
          </a:xfrm>
        </p:spPr>
        <p:txBody>
          <a:bodyPr>
            <a:normAutofit/>
          </a:bodyPr>
          <a:lstStyle/>
          <a:p>
            <a:r>
              <a:rPr lang="en-GB" sz="3200" b="1" dirty="0" smtClean="0">
                <a:ln w="1905"/>
                <a:solidFill>
                  <a:srgbClr val="002060"/>
                </a:solidFill>
                <a:effectLst>
                  <a:innerShdw blurRad="69850" dist="43180" dir="5400000">
                    <a:srgbClr val="000000">
                      <a:alpha val="65000"/>
                    </a:srgbClr>
                  </a:innerShdw>
                </a:effectLst>
              </a:rPr>
              <a:t>Utilising </a:t>
            </a:r>
            <a:r>
              <a:rPr lang="en-GB" sz="3200" b="1" dirty="0">
                <a:ln w="1905"/>
                <a:solidFill>
                  <a:srgbClr val="002060"/>
                </a:solidFill>
                <a:effectLst>
                  <a:innerShdw blurRad="69850" dist="43180" dir="5400000">
                    <a:srgbClr val="000000">
                      <a:alpha val="65000"/>
                    </a:srgbClr>
                  </a:innerShdw>
                </a:effectLst>
              </a:rPr>
              <a:t>digital technology</a:t>
            </a:r>
            <a:r>
              <a:rPr lang="en-US" sz="3200" b="1" dirty="0">
                <a:ln w="1905"/>
                <a:solidFill>
                  <a:srgbClr val="002060"/>
                </a:solidFill>
                <a:effectLst>
                  <a:innerShdw blurRad="69850" dist="43180" dir="5400000">
                    <a:srgbClr val="000000">
                      <a:alpha val="65000"/>
                    </a:srgbClr>
                  </a:innerShdw>
                </a:effectLst>
              </a:rPr>
              <a:t/>
            </a:r>
            <a:br>
              <a:rPr lang="en-US" sz="3200" b="1" dirty="0">
                <a:ln w="1905"/>
                <a:solidFill>
                  <a:srgbClr val="002060"/>
                </a:solidFill>
                <a:effectLst>
                  <a:innerShdw blurRad="69850" dist="43180" dir="5400000">
                    <a:srgbClr val="000000">
                      <a:alpha val="65000"/>
                    </a:srgbClr>
                  </a:innerShdw>
                </a:effectLst>
              </a:rPr>
            </a:br>
            <a:r>
              <a:rPr lang="en-US" sz="3200" b="1" dirty="0" smtClean="0">
                <a:ln w="1905"/>
                <a:solidFill>
                  <a:srgbClr val="002060"/>
                </a:solidFill>
                <a:effectLst>
                  <a:innerShdw blurRad="69850" dist="43180" dir="5400000">
                    <a:srgbClr val="000000">
                      <a:alpha val="65000"/>
                    </a:srgbClr>
                  </a:innerShdw>
                </a:effectLst>
              </a:rPr>
              <a:t>in </a:t>
            </a:r>
            <a:r>
              <a:rPr lang="en-GB" sz="3200" b="1" dirty="0" smtClean="0">
                <a:ln w="1905"/>
                <a:solidFill>
                  <a:srgbClr val="002060"/>
                </a:solidFill>
                <a:effectLst>
                  <a:innerShdw blurRad="69850" dist="43180" dir="5400000">
                    <a:srgbClr val="000000">
                      <a:alpha val="65000"/>
                    </a:srgbClr>
                  </a:innerShdw>
                </a:effectLst>
              </a:rPr>
              <a:t>formative assessment: a design research study involving collaboration between teachers and researchers</a:t>
            </a:r>
            <a:endParaRPr lang="en-US" sz="3200" b="1" dirty="0">
              <a:ln w="1905"/>
              <a:solidFill>
                <a:srgbClr val="002060"/>
              </a:solidFill>
              <a:effectLst>
                <a:innerShdw blurRad="69850" dist="43180" dir="5400000">
                  <a:srgbClr val="000000">
                    <a:alpha val="65000"/>
                  </a:srgbClr>
                </a:innerShdw>
              </a:effectLst>
            </a:endParaRPr>
          </a:p>
        </p:txBody>
      </p:sp>
      <p:sp>
        <p:nvSpPr>
          <p:cNvPr id="3" name="Subtitle 2"/>
          <p:cNvSpPr>
            <a:spLocks noGrp="1"/>
          </p:cNvSpPr>
          <p:nvPr>
            <p:ph type="subTitle" idx="1"/>
          </p:nvPr>
        </p:nvSpPr>
        <p:spPr>
          <a:xfrm>
            <a:off x="1350761" y="3713136"/>
            <a:ext cx="6560234" cy="2101373"/>
          </a:xfrm>
        </p:spPr>
        <p:txBody>
          <a:bodyPr>
            <a:normAutofit fontScale="92500" lnSpcReduction="10000"/>
          </a:bodyPr>
          <a:lstStyle/>
          <a:p>
            <a:r>
              <a:rPr lang="en-GB" dirty="0" smtClean="0">
                <a:solidFill>
                  <a:schemeClr val="tx1"/>
                </a:solidFill>
              </a:rPr>
              <a:t>Diane Dalby </a:t>
            </a:r>
            <a:endParaRPr lang="en-GB" dirty="0">
              <a:solidFill>
                <a:schemeClr val="tx1"/>
              </a:solidFill>
            </a:endParaRPr>
          </a:p>
          <a:p>
            <a:r>
              <a:rPr lang="en-US" dirty="0" smtClean="0">
                <a:solidFill>
                  <a:schemeClr val="tx1"/>
                </a:solidFill>
              </a:rPr>
              <a:t>University of Nottingham</a:t>
            </a:r>
            <a:endParaRPr lang="en-GB" dirty="0" smtClean="0">
              <a:solidFill>
                <a:schemeClr val="tx1"/>
              </a:solidFill>
            </a:endParaRPr>
          </a:p>
          <a:p>
            <a:endParaRPr lang="en-US" dirty="0" smtClean="0">
              <a:solidFill>
                <a:schemeClr val="tx2"/>
              </a:solidFill>
            </a:endParaRPr>
          </a:p>
          <a:p>
            <a:r>
              <a:rPr lang="en-GB" dirty="0" smtClean="0">
                <a:solidFill>
                  <a:srgbClr val="27607E"/>
                </a:solidFill>
              </a:rPr>
              <a:t>BERA September</a:t>
            </a:r>
            <a:r>
              <a:rPr lang="en-US" dirty="0" smtClean="0">
                <a:solidFill>
                  <a:srgbClr val="27607E"/>
                </a:solidFill>
              </a:rPr>
              <a:t> 2016</a:t>
            </a:r>
          </a:p>
        </p:txBody>
      </p:sp>
      <p:pic>
        <p:nvPicPr>
          <p:cNvPr id="4" name="Picture 3"/>
          <p:cNvPicPr/>
          <p:nvPr/>
        </p:nvPicPr>
        <p:blipFill>
          <a:blip r:embed="rId3">
            <a:extLst>
              <a:ext uri="{28A0092B-C50C-407E-A947-70E740481C1C}">
                <a14:useLocalDpi xmlns:a14="http://schemas.microsoft.com/office/drawing/2010/main" val="0"/>
              </a:ext>
            </a:extLst>
          </a:blip>
          <a:srcRect/>
          <a:stretch>
            <a:fillRect/>
          </a:stretch>
        </p:blipFill>
        <p:spPr bwMode="auto">
          <a:xfrm>
            <a:off x="469618" y="304740"/>
            <a:ext cx="1822312" cy="856429"/>
          </a:xfrm>
          <a:prstGeom prst="rect">
            <a:avLst/>
          </a:prstGeom>
          <a:noFill/>
          <a:ln>
            <a:noFill/>
          </a:ln>
        </p:spPr>
      </p:pic>
      <p:pic>
        <p:nvPicPr>
          <p:cNvPr id="5" name="Picture 4"/>
          <p:cNvPicPr/>
          <p:nvPr/>
        </p:nvPicPr>
        <p:blipFill>
          <a:blip r:embed="rId4">
            <a:extLst>
              <a:ext uri="{28A0092B-C50C-407E-A947-70E740481C1C}">
                <a14:useLocalDpi xmlns:a14="http://schemas.microsoft.com/office/drawing/2010/main" val="0"/>
              </a:ext>
            </a:extLst>
          </a:blip>
          <a:srcRect/>
          <a:stretch>
            <a:fillRect/>
          </a:stretch>
        </p:blipFill>
        <p:spPr bwMode="auto">
          <a:xfrm>
            <a:off x="7021783" y="304740"/>
            <a:ext cx="1723018" cy="698530"/>
          </a:xfrm>
          <a:prstGeom prst="rect">
            <a:avLst/>
          </a:prstGeom>
          <a:noFill/>
          <a:ln>
            <a:noFill/>
          </a:ln>
        </p:spPr>
      </p:pic>
    </p:spTree>
    <p:extLst>
      <p:ext uri="{BB962C8B-B14F-4D97-AF65-F5344CB8AC3E}">
        <p14:creationId xmlns:p14="http://schemas.microsoft.com/office/powerpoint/2010/main" val="360703536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002060"/>
                </a:solidFill>
              </a:rPr>
              <a:t>The research questions</a:t>
            </a:r>
            <a:endParaRPr lang="en-US" b="1" dirty="0">
              <a:solidFill>
                <a:srgbClr val="002060"/>
              </a:solidFill>
            </a:endParaRPr>
          </a:p>
        </p:txBody>
      </p:sp>
      <p:sp>
        <p:nvSpPr>
          <p:cNvPr id="3" name="Content Placeholder 2"/>
          <p:cNvSpPr>
            <a:spLocks noGrp="1"/>
          </p:cNvSpPr>
          <p:nvPr>
            <p:ph idx="1"/>
          </p:nvPr>
        </p:nvSpPr>
        <p:spPr>
          <a:xfrm>
            <a:off x="457200" y="1417638"/>
            <a:ext cx="8229600" cy="5017576"/>
          </a:xfrm>
        </p:spPr>
        <p:txBody>
          <a:bodyPr>
            <a:normAutofit fontScale="92500" lnSpcReduction="20000"/>
          </a:bodyPr>
          <a:lstStyle/>
          <a:p>
            <a:pPr marL="0" indent="0">
              <a:buNone/>
            </a:pPr>
            <a:r>
              <a:rPr lang="en-US" b="1" dirty="0" smtClean="0">
                <a:solidFill>
                  <a:srgbClr val="27607E"/>
                </a:solidFill>
              </a:rPr>
              <a:t>The </a:t>
            </a:r>
            <a:r>
              <a:rPr lang="en-US" b="1" dirty="0" smtClean="0">
                <a:solidFill>
                  <a:srgbClr val="27607E"/>
                </a:solidFill>
              </a:rPr>
              <a:t>questions</a:t>
            </a:r>
            <a:endParaRPr lang="en-US" b="1" dirty="0" smtClean="0">
              <a:solidFill>
                <a:srgbClr val="27607E"/>
              </a:solidFill>
            </a:endParaRPr>
          </a:p>
          <a:p>
            <a:r>
              <a:rPr lang="en-US" dirty="0" smtClean="0"/>
              <a:t>How </a:t>
            </a:r>
            <a:r>
              <a:rPr lang="en-US" dirty="0"/>
              <a:t>do teachers obtain, process and present formative assessment data from students using </a:t>
            </a:r>
            <a:r>
              <a:rPr lang="en-GB" dirty="0"/>
              <a:t>digital </a:t>
            </a:r>
            <a:r>
              <a:rPr lang="en-US" dirty="0" err="1"/>
              <a:t>technolog</a:t>
            </a:r>
            <a:r>
              <a:rPr lang="en-GB" dirty="0"/>
              <a:t>y</a:t>
            </a:r>
            <a:r>
              <a:rPr lang="en-US" dirty="0"/>
              <a:t>? </a:t>
            </a:r>
          </a:p>
          <a:p>
            <a:r>
              <a:rPr lang="en-US" dirty="0" smtClean="0"/>
              <a:t>How </a:t>
            </a:r>
            <a:r>
              <a:rPr lang="en-US" dirty="0"/>
              <a:t>do teachers inform and adapt their future teaching using such data? </a:t>
            </a:r>
            <a:endParaRPr lang="en-US" dirty="0" smtClean="0"/>
          </a:p>
          <a:p>
            <a:pPr marL="0" indent="0">
              <a:buNone/>
            </a:pPr>
            <a:endParaRPr lang="en-US" dirty="0" smtClean="0"/>
          </a:p>
          <a:p>
            <a:pPr marL="0" indent="0">
              <a:buNone/>
            </a:pPr>
            <a:r>
              <a:rPr lang="en-US" b="1" dirty="0" smtClean="0">
                <a:solidFill>
                  <a:srgbClr val="27607E"/>
                </a:solidFill>
              </a:rPr>
              <a:t>The research </a:t>
            </a:r>
            <a:r>
              <a:rPr lang="en-US" b="1" dirty="0" smtClean="0">
                <a:solidFill>
                  <a:srgbClr val="27607E"/>
                </a:solidFill>
              </a:rPr>
              <a:t>approach</a:t>
            </a:r>
            <a:endParaRPr lang="en-US" b="1" dirty="0" smtClean="0">
              <a:solidFill>
                <a:srgbClr val="27607E"/>
              </a:solidFill>
            </a:endParaRPr>
          </a:p>
          <a:p>
            <a:r>
              <a:rPr lang="en-US" dirty="0" smtClean="0"/>
              <a:t>Lessons designed collaboratively but trials in classrooms by teachers.</a:t>
            </a:r>
          </a:p>
          <a:p>
            <a:pPr defTabSz="914400">
              <a:spcBef>
                <a:spcPts val="0"/>
              </a:spcBef>
              <a:defRPr/>
            </a:pPr>
            <a:r>
              <a:rPr lang="en-US" dirty="0" smtClean="0"/>
              <a:t>Observations, video and </a:t>
            </a:r>
            <a:r>
              <a:rPr lang="en-US" dirty="0" smtClean="0"/>
              <a:t>analysis carried out by the research team.</a:t>
            </a:r>
            <a:endParaRPr lang="en-US" dirty="0"/>
          </a:p>
        </p:txBody>
      </p:sp>
    </p:spTree>
    <p:extLst>
      <p:ext uri="{BB962C8B-B14F-4D97-AF65-F5344CB8AC3E}">
        <p14:creationId xmlns:p14="http://schemas.microsoft.com/office/powerpoint/2010/main" val="154638141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002060"/>
                </a:solidFill>
              </a:rPr>
              <a:t>The professional development</a:t>
            </a:r>
            <a:endParaRPr lang="en-US" b="1" dirty="0">
              <a:solidFill>
                <a:srgbClr val="002060"/>
              </a:solidFill>
            </a:endParaRPr>
          </a:p>
        </p:txBody>
      </p:sp>
      <p:sp>
        <p:nvSpPr>
          <p:cNvPr id="3" name="Content Placeholder 2"/>
          <p:cNvSpPr>
            <a:spLocks noGrp="1"/>
          </p:cNvSpPr>
          <p:nvPr>
            <p:ph idx="1"/>
          </p:nvPr>
        </p:nvSpPr>
        <p:spPr>
          <a:xfrm>
            <a:off x="457200" y="1600200"/>
            <a:ext cx="8229600" cy="4909088"/>
          </a:xfrm>
        </p:spPr>
        <p:txBody>
          <a:bodyPr>
            <a:normAutofit fontScale="85000" lnSpcReduction="10000"/>
          </a:bodyPr>
          <a:lstStyle/>
          <a:p>
            <a:pPr marL="0" marR="0" lvl="0" indent="0" defTabSz="914400" eaLnBrk="1" fontAlgn="auto" latinLnBrk="0" hangingPunct="1">
              <a:lnSpc>
                <a:spcPct val="100000"/>
              </a:lnSpc>
              <a:spcBef>
                <a:spcPts val="0"/>
              </a:spcBef>
              <a:spcAft>
                <a:spcPts val="0"/>
              </a:spcAft>
              <a:buClrTx/>
              <a:buSzTx/>
              <a:buFontTx/>
              <a:buNone/>
              <a:tabLst/>
              <a:defRPr/>
            </a:pPr>
            <a:r>
              <a:rPr lang="en-US" dirty="0" smtClean="0"/>
              <a:t>Teachers worked in trios within their schools as small professional learning communities.</a:t>
            </a:r>
          </a:p>
          <a:p>
            <a:pPr marL="0" marR="0" lvl="0" indent="0" defTabSz="914400" eaLnBrk="1" fontAlgn="auto" latinLnBrk="0" hangingPunct="1">
              <a:lnSpc>
                <a:spcPct val="100000"/>
              </a:lnSpc>
              <a:spcBef>
                <a:spcPts val="0"/>
              </a:spcBef>
              <a:spcAft>
                <a:spcPts val="0"/>
              </a:spcAft>
              <a:buClrTx/>
              <a:buSzTx/>
              <a:buFontTx/>
              <a:buNone/>
              <a:tabLst/>
              <a:defRPr/>
            </a:pPr>
            <a:endParaRPr lang="en-US" dirty="0" smtClean="0"/>
          </a:p>
          <a:p>
            <a:pPr marL="0" marR="0" lvl="0" indent="0" defTabSz="914400" eaLnBrk="1" fontAlgn="auto" latinLnBrk="0" hangingPunct="1">
              <a:lnSpc>
                <a:spcPct val="100000"/>
              </a:lnSpc>
              <a:spcBef>
                <a:spcPts val="0"/>
              </a:spcBef>
              <a:spcAft>
                <a:spcPts val="0"/>
              </a:spcAft>
              <a:buClrTx/>
              <a:buSzTx/>
              <a:buFontTx/>
              <a:buNone/>
              <a:tabLst/>
              <a:defRPr/>
            </a:pPr>
            <a:r>
              <a:rPr lang="en-US" dirty="0" smtClean="0"/>
              <a:t>Professional practice involves ‘know-how’ rather than ‘know-that’. </a:t>
            </a:r>
            <a:r>
              <a:rPr lang="en-US" sz="2800" dirty="0" smtClean="0">
                <a:solidFill>
                  <a:srgbClr val="002060"/>
                </a:solidFill>
              </a:rPr>
              <a:t>(Winch, 2013)</a:t>
            </a:r>
          </a:p>
          <a:p>
            <a:pPr marL="0" marR="0" lvl="0" indent="0" defTabSz="914400" eaLnBrk="1" fontAlgn="auto" latinLnBrk="0" hangingPunct="1">
              <a:lnSpc>
                <a:spcPct val="100000"/>
              </a:lnSpc>
              <a:spcBef>
                <a:spcPts val="0"/>
              </a:spcBef>
              <a:spcAft>
                <a:spcPts val="0"/>
              </a:spcAft>
              <a:buClrTx/>
              <a:buSzTx/>
              <a:buFontTx/>
              <a:buNone/>
              <a:tabLst/>
              <a:defRPr/>
            </a:pPr>
            <a:endParaRPr lang="en-US" dirty="0" smtClean="0"/>
          </a:p>
          <a:p>
            <a:pPr marL="0" marR="0" lvl="0" indent="0" defTabSz="914400" eaLnBrk="1" fontAlgn="auto" latinLnBrk="0" hangingPunct="1">
              <a:lnSpc>
                <a:spcPct val="100000"/>
              </a:lnSpc>
              <a:spcBef>
                <a:spcPts val="0"/>
              </a:spcBef>
              <a:spcAft>
                <a:spcPts val="0"/>
              </a:spcAft>
              <a:buClrTx/>
              <a:buSzTx/>
              <a:buFontTx/>
              <a:buNone/>
              <a:tabLst/>
              <a:defRPr/>
            </a:pPr>
            <a:r>
              <a:rPr lang="en-US" dirty="0" smtClean="0"/>
              <a:t>Three types of knowledge may be involved in professional development:</a:t>
            </a:r>
          </a:p>
          <a:p>
            <a:pPr lvl="0"/>
            <a:r>
              <a:rPr lang="en-GB" dirty="0" smtClean="0"/>
              <a:t>Knowledge </a:t>
            </a:r>
            <a:r>
              <a:rPr lang="en-GB" dirty="0"/>
              <a:t>for practice</a:t>
            </a:r>
            <a:endParaRPr lang="en-US" dirty="0"/>
          </a:p>
          <a:p>
            <a:pPr lvl="0"/>
            <a:r>
              <a:rPr lang="en-GB" dirty="0"/>
              <a:t>Knowledge in practice</a:t>
            </a:r>
            <a:endParaRPr lang="en-US" dirty="0"/>
          </a:p>
          <a:p>
            <a:pPr lvl="0"/>
            <a:r>
              <a:rPr lang="en-GB" dirty="0"/>
              <a:t>Knowledge of practice</a:t>
            </a:r>
            <a:r>
              <a:rPr lang="en-GB" dirty="0" smtClean="0"/>
              <a:t>.</a:t>
            </a:r>
            <a:endParaRPr lang="en-GB" sz="2800" dirty="0" smtClean="0">
              <a:solidFill>
                <a:srgbClr val="002060"/>
              </a:solidFill>
            </a:endParaRPr>
          </a:p>
          <a:p>
            <a:pPr marL="0" indent="0" defTabSz="914400">
              <a:spcBef>
                <a:spcPts val="0"/>
              </a:spcBef>
              <a:buNone/>
            </a:pPr>
            <a:r>
              <a:rPr lang="en-GB" sz="2800" dirty="0" smtClean="0">
                <a:solidFill>
                  <a:srgbClr val="002060"/>
                </a:solidFill>
              </a:rPr>
              <a:t>(Cochran-Smith and Lytle, 2001; Dana </a:t>
            </a:r>
            <a:r>
              <a:rPr lang="en-GB" sz="2800" dirty="0">
                <a:solidFill>
                  <a:srgbClr val="002060"/>
                </a:solidFill>
              </a:rPr>
              <a:t>and </a:t>
            </a:r>
            <a:r>
              <a:rPr lang="en-GB" sz="2800" dirty="0" err="1">
                <a:solidFill>
                  <a:srgbClr val="002060"/>
                </a:solidFill>
              </a:rPr>
              <a:t>Yendol-Hoppey</a:t>
            </a:r>
            <a:r>
              <a:rPr lang="en-GB" sz="2800" dirty="0">
                <a:solidFill>
                  <a:srgbClr val="002060"/>
                </a:solidFill>
              </a:rPr>
              <a:t>, 2008</a:t>
            </a:r>
            <a:r>
              <a:rPr lang="en-GB" sz="2800" dirty="0" smtClean="0">
                <a:solidFill>
                  <a:srgbClr val="002060"/>
                </a:solidFill>
              </a:rPr>
              <a:t>)</a:t>
            </a:r>
            <a:endParaRPr lang="en-US" sz="2800" dirty="0">
              <a:solidFill>
                <a:srgbClr val="002060"/>
              </a:solidFill>
            </a:endParaRPr>
          </a:p>
          <a:p>
            <a:pPr marL="0" marR="0" lvl="0" indent="0" defTabSz="914400" eaLnBrk="1" fontAlgn="auto" latinLnBrk="0" hangingPunct="1">
              <a:lnSpc>
                <a:spcPct val="100000"/>
              </a:lnSpc>
              <a:spcBef>
                <a:spcPts val="0"/>
              </a:spcBef>
              <a:spcAft>
                <a:spcPts val="0"/>
              </a:spcAft>
              <a:buClrTx/>
              <a:buSzTx/>
              <a:buFontTx/>
              <a:buNone/>
              <a:tabLst/>
              <a:defRPr/>
            </a:pPr>
            <a:endParaRPr lang="en-US" dirty="0" smtClean="0"/>
          </a:p>
          <a:p>
            <a:pPr marL="0" marR="0" lvl="0" indent="0" defTabSz="914400" eaLnBrk="1" fontAlgn="auto" latinLnBrk="0" hangingPunct="1">
              <a:lnSpc>
                <a:spcPct val="100000"/>
              </a:lnSpc>
              <a:spcBef>
                <a:spcPts val="0"/>
              </a:spcBef>
              <a:spcAft>
                <a:spcPts val="0"/>
              </a:spcAft>
              <a:buClrTx/>
              <a:buSzTx/>
              <a:buFontTx/>
              <a:buNone/>
              <a:tabLst/>
              <a:defRPr/>
            </a:pPr>
            <a:endParaRPr lang="en-US" dirty="0"/>
          </a:p>
        </p:txBody>
      </p:sp>
    </p:spTree>
    <p:extLst>
      <p:ext uri="{BB962C8B-B14F-4D97-AF65-F5344CB8AC3E}">
        <p14:creationId xmlns:p14="http://schemas.microsoft.com/office/powerpoint/2010/main" val="118342949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solidFill>
                  <a:srgbClr val="002060"/>
                </a:solidFill>
              </a:rPr>
              <a:t>Teacher-researcher comparisons</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745229"/>
              </p:ext>
            </p:extLst>
          </p:nvPr>
        </p:nvGraphicFramePr>
        <p:xfrm>
          <a:off x="559557" y="1417638"/>
          <a:ext cx="8076063" cy="4644000"/>
        </p:xfrm>
        <a:graphic>
          <a:graphicData uri="http://schemas.openxmlformats.org/drawingml/2006/table">
            <a:tbl>
              <a:tblPr firstRow="1" firstCol="1" bandRow="1">
                <a:tableStyleId>{7DF18680-E054-41AD-8BC1-D1AEF772440D}</a:tableStyleId>
              </a:tblPr>
              <a:tblGrid>
                <a:gridCol w="1744320"/>
                <a:gridCol w="3013510"/>
                <a:gridCol w="3318233"/>
              </a:tblGrid>
              <a:tr h="637061">
                <a:tc>
                  <a:txBody>
                    <a:bodyPr/>
                    <a:lstStyle/>
                    <a:p>
                      <a:pPr marL="0" marR="0">
                        <a:lnSpc>
                          <a:spcPct val="115000"/>
                        </a:lnSpc>
                        <a:spcBef>
                          <a:spcPts val="0"/>
                        </a:spcBef>
                        <a:spcAft>
                          <a:spcPts val="0"/>
                        </a:spcAft>
                      </a:pPr>
                      <a:r>
                        <a:rPr lang="en-GB" sz="1100" kern="50" dirty="0">
                          <a:effectLst/>
                        </a:rPr>
                        <a:t> </a:t>
                      </a:r>
                      <a:endParaRPr lang="en-US" sz="1100" kern="50" dirty="0">
                        <a:effectLst/>
                        <a:latin typeface="Calibri" charset="0"/>
                        <a:ea typeface="Droid Sans Fallback" charset="0"/>
                        <a:cs typeface="font542"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GB" sz="2400" kern="50" dirty="0">
                          <a:effectLst/>
                        </a:rPr>
                        <a:t>University research</a:t>
                      </a:r>
                      <a:endParaRPr lang="en-US" sz="2400" kern="50" dirty="0">
                        <a:effectLst/>
                        <a:latin typeface="Calibri" charset="0"/>
                        <a:ea typeface="Droid Sans Fallback" charset="0"/>
                        <a:cs typeface="font542"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GB" sz="2400" kern="50">
                          <a:effectLst/>
                        </a:rPr>
                        <a:t>Teacher inquiry</a:t>
                      </a:r>
                      <a:endParaRPr lang="en-US" sz="2400" kern="50">
                        <a:effectLst/>
                        <a:latin typeface="Calibri" charset="0"/>
                        <a:ea typeface="Droid Sans Fallback" charset="0"/>
                        <a:cs typeface="font542"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996884">
                <a:tc>
                  <a:txBody>
                    <a:bodyPr/>
                    <a:lstStyle/>
                    <a:p>
                      <a:pPr marL="0" marR="0">
                        <a:lnSpc>
                          <a:spcPct val="115000"/>
                        </a:lnSpc>
                        <a:spcBef>
                          <a:spcPts val="0"/>
                        </a:spcBef>
                        <a:spcAft>
                          <a:spcPts val="0"/>
                        </a:spcAft>
                      </a:pPr>
                      <a:r>
                        <a:rPr lang="en-GB" sz="2400" kern="50" dirty="0">
                          <a:effectLst/>
                        </a:rPr>
                        <a:t>PURPOSE</a:t>
                      </a:r>
                      <a:endParaRPr lang="en-US" sz="2400" kern="50" dirty="0">
                        <a:effectLst/>
                        <a:latin typeface="Calibri" charset="0"/>
                        <a:ea typeface="Droid Sans Fallback" charset="0"/>
                        <a:cs typeface="font542"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nSpc>
                          <a:spcPct val="115000"/>
                        </a:lnSpc>
                        <a:spcBef>
                          <a:spcPts val="0"/>
                        </a:spcBef>
                        <a:spcAft>
                          <a:spcPts val="0"/>
                        </a:spcAft>
                      </a:pPr>
                      <a:r>
                        <a:rPr lang="en-GB" sz="2400" kern="50" dirty="0">
                          <a:effectLst/>
                        </a:rPr>
                        <a:t>Advance a field	</a:t>
                      </a:r>
                      <a:endParaRPr lang="en-US" sz="2400" kern="50" dirty="0">
                        <a:effectLst/>
                        <a:latin typeface="Calibri" charset="0"/>
                        <a:ea typeface="Droid Sans Fallback" charset="0"/>
                        <a:cs typeface="font542"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nSpc>
                          <a:spcPct val="115000"/>
                        </a:lnSpc>
                        <a:spcBef>
                          <a:spcPts val="0"/>
                        </a:spcBef>
                        <a:spcAft>
                          <a:spcPts val="0"/>
                        </a:spcAft>
                      </a:pPr>
                      <a:r>
                        <a:rPr lang="en-GB" sz="2400" kern="50">
                          <a:effectLst/>
                        </a:rPr>
                        <a:t>Improve classroom practice</a:t>
                      </a:r>
                      <a:endParaRPr lang="en-US" sz="2400" kern="50">
                        <a:effectLst/>
                        <a:latin typeface="Calibri" charset="0"/>
                        <a:ea typeface="Droid Sans Fallback" charset="0"/>
                        <a:cs typeface="font542"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1082747">
                <a:tc>
                  <a:txBody>
                    <a:bodyPr/>
                    <a:lstStyle/>
                    <a:p>
                      <a:pPr marL="0" marR="0">
                        <a:lnSpc>
                          <a:spcPct val="115000"/>
                        </a:lnSpc>
                        <a:spcBef>
                          <a:spcPts val="0"/>
                        </a:spcBef>
                        <a:spcAft>
                          <a:spcPts val="0"/>
                        </a:spcAft>
                      </a:pPr>
                      <a:r>
                        <a:rPr lang="en-GB" sz="2400" kern="50" dirty="0">
                          <a:effectLst/>
                        </a:rPr>
                        <a:t>FOCUS</a:t>
                      </a:r>
                      <a:endParaRPr lang="en-US" sz="2400" kern="50" dirty="0">
                        <a:effectLst/>
                        <a:latin typeface="Calibri" charset="0"/>
                        <a:ea typeface="Droid Sans Fallback" charset="0"/>
                        <a:cs typeface="font542"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nSpc>
                          <a:spcPct val="115000"/>
                        </a:lnSpc>
                        <a:spcBef>
                          <a:spcPts val="0"/>
                        </a:spcBef>
                        <a:spcAft>
                          <a:spcPts val="0"/>
                        </a:spcAft>
                      </a:pPr>
                      <a:r>
                        <a:rPr lang="en-GB" sz="2400" kern="50" dirty="0">
                          <a:effectLst/>
                        </a:rPr>
                        <a:t>Control/Prediction</a:t>
                      </a:r>
                      <a:r>
                        <a:rPr lang="en-GB" sz="2400" kern="50" dirty="0" smtClean="0">
                          <a:effectLst/>
                        </a:rPr>
                        <a:t>/ Impact/Explanation</a:t>
                      </a:r>
                      <a:endParaRPr lang="en-US" sz="2400" kern="50" dirty="0">
                        <a:effectLst/>
                        <a:latin typeface="Calibri" charset="0"/>
                        <a:ea typeface="Droid Sans Fallback" charset="0"/>
                        <a:cs typeface="font542"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nSpc>
                          <a:spcPct val="115000"/>
                        </a:lnSpc>
                        <a:spcBef>
                          <a:spcPts val="0"/>
                        </a:spcBef>
                        <a:spcAft>
                          <a:spcPts val="0"/>
                        </a:spcAft>
                      </a:pPr>
                      <a:r>
                        <a:rPr lang="en-GB" sz="2400" kern="50" dirty="0">
                          <a:effectLst/>
                        </a:rPr>
                        <a:t>Provide insight into teaching</a:t>
                      </a:r>
                      <a:endParaRPr lang="en-US" sz="2400" kern="50" dirty="0">
                        <a:effectLst/>
                        <a:latin typeface="Calibri" charset="0"/>
                        <a:ea typeface="Droid Sans Fallback" charset="0"/>
                        <a:cs typeface="font542"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1025901">
                <a:tc>
                  <a:txBody>
                    <a:bodyPr/>
                    <a:lstStyle/>
                    <a:p>
                      <a:pPr marL="0" marR="0">
                        <a:lnSpc>
                          <a:spcPct val="115000"/>
                        </a:lnSpc>
                        <a:spcBef>
                          <a:spcPts val="0"/>
                        </a:spcBef>
                        <a:spcAft>
                          <a:spcPts val="0"/>
                        </a:spcAft>
                      </a:pPr>
                      <a:r>
                        <a:rPr lang="en-GB" sz="2400" kern="50" dirty="0">
                          <a:effectLst/>
                        </a:rPr>
                        <a:t>OWNERSHIP</a:t>
                      </a:r>
                      <a:endParaRPr lang="en-US" sz="2400" kern="50" dirty="0">
                        <a:effectLst/>
                        <a:latin typeface="Calibri" charset="0"/>
                        <a:ea typeface="Droid Sans Fallback" charset="0"/>
                        <a:cs typeface="font542"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nSpc>
                          <a:spcPct val="115000"/>
                        </a:lnSpc>
                        <a:spcBef>
                          <a:spcPts val="0"/>
                        </a:spcBef>
                        <a:spcAft>
                          <a:spcPts val="0"/>
                        </a:spcAft>
                      </a:pPr>
                      <a:r>
                        <a:rPr lang="en-GB" sz="2400" kern="50">
                          <a:effectLst/>
                        </a:rPr>
                        <a:t>Outsider</a:t>
                      </a:r>
                      <a:endParaRPr lang="en-US" sz="2400" kern="50">
                        <a:effectLst/>
                        <a:latin typeface="Calibri" charset="0"/>
                        <a:ea typeface="Droid Sans Fallback" charset="0"/>
                        <a:cs typeface="font542"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nSpc>
                          <a:spcPct val="115000"/>
                        </a:lnSpc>
                        <a:spcBef>
                          <a:spcPts val="0"/>
                        </a:spcBef>
                        <a:spcAft>
                          <a:spcPts val="0"/>
                        </a:spcAft>
                      </a:pPr>
                      <a:r>
                        <a:rPr lang="en-GB" sz="2400" kern="50" dirty="0">
                          <a:effectLst/>
                        </a:rPr>
                        <a:t>Insider	</a:t>
                      </a:r>
                      <a:endParaRPr lang="en-US" sz="2400" kern="50" dirty="0">
                        <a:effectLst/>
                        <a:latin typeface="Calibri" charset="0"/>
                        <a:ea typeface="Droid Sans Fallback" charset="0"/>
                        <a:cs typeface="font542"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901407">
                <a:tc>
                  <a:txBody>
                    <a:bodyPr/>
                    <a:lstStyle/>
                    <a:p>
                      <a:pPr marL="0" marR="0">
                        <a:lnSpc>
                          <a:spcPct val="115000"/>
                        </a:lnSpc>
                        <a:spcBef>
                          <a:spcPts val="0"/>
                        </a:spcBef>
                        <a:spcAft>
                          <a:spcPts val="0"/>
                        </a:spcAft>
                      </a:pPr>
                      <a:r>
                        <a:rPr lang="en-GB" sz="2400" kern="50" dirty="0">
                          <a:effectLst/>
                        </a:rPr>
                        <a:t>IMPACT	</a:t>
                      </a:r>
                      <a:endParaRPr lang="en-US" sz="2400" kern="50" dirty="0">
                        <a:effectLst/>
                        <a:latin typeface="Calibri" charset="0"/>
                        <a:ea typeface="Droid Sans Fallback" charset="0"/>
                        <a:cs typeface="font542"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nSpc>
                          <a:spcPct val="115000"/>
                        </a:lnSpc>
                        <a:spcBef>
                          <a:spcPts val="0"/>
                        </a:spcBef>
                        <a:spcAft>
                          <a:spcPts val="0"/>
                        </a:spcAft>
                      </a:pPr>
                      <a:r>
                        <a:rPr lang="en-GB" sz="2400" kern="50">
                          <a:effectLst/>
                        </a:rPr>
                        <a:t>Broad</a:t>
                      </a:r>
                      <a:endParaRPr lang="en-US" sz="2400" kern="50">
                        <a:effectLst/>
                        <a:latin typeface="Calibri" charset="0"/>
                        <a:ea typeface="Droid Sans Fallback" charset="0"/>
                        <a:cs typeface="font542"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nSpc>
                          <a:spcPct val="115000"/>
                        </a:lnSpc>
                        <a:spcBef>
                          <a:spcPts val="0"/>
                        </a:spcBef>
                        <a:spcAft>
                          <a:spcPts val="0"/>
                        </a:spcAft>
                      </a:pPr>
                      <a:r>
                        <a:rPr lang="en-GB" sz="2400" kern="50" dirty="0">
                          <a:effectLst/>
                        </a:rPr>
                        <a:t>Local</a:t>
                      </a:r>
                      <a:endParaRPr lang="en-US" sz="2400" kern="50" dirty="0">
                        <a:effectLst/>
                        <a:latin typeface="Calibri" charset="0"/>
                        <a:ea typeface="Droid Sans Fallback" charset="0"/>
                        <a:cs typeface="font542"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
        <p:nvSpPr>
          <p:cNvPr id="5" name="Rectangle 4"/>
          <p:cNvSpPr/>
          <p:nvPr/>
        </p:nvSpPr>
        <p:spPr>
          <a:xfrm>
            <a:off x="4842338" y="6034242"/>
            <a:ext cx="3793283" cy="369332"/>
          </a:xfrm>
          <a:prstGeom prst="rect">
            <a:avLst/>
          </a:prstGeom>
        </p:spPr>
        <p:txBody>
          <a:bodyPr wrap="none">
            <a:spAutoFit/>
          </a:bodyPr>
          <a:lstStyle/>
          <a:p>
            <a:r>
              <a:rPr lang="en-GB" i="1" kern="50" dirty="0">
                <a:solidFill>
                  <a:srgbClr val="000000"/>
                </a:solidFill>
                <a:latin typeface="Calibri" charset="0"/>
                <a:ea typeface="Droid Sans Fallback" charset="0"/>
                <a:cs typeface="Times New Roman" charset="0"/>
              </a:rPr>
              <a:t>From Dana and </a:t>
            </a:r>
            <a:r>
              <a:rPr lang="en-GB" i="1" kern="50" dirty="0" err="1">
                <a:solidFill>
                  <a:srgbClr val="000000"/>
                </a:solidFill>
                <a:latin typeface="Calibri" charset="0"/>
                <a:ea typeface="Droid Sans Fallback" charset="0"/>
                <a:cs typeface="Times New Roman" charset="0"/>
              </a:rPr>
              <a:t>Yendol-Hoppey</a:t>
            </a:r>
            <a:r>
              <a:rPr lang="en-GB" i="1" kern="50" dirty="0">
                <a:solidFill>
                  <a:srgbClr val="000000"/>
                </a:solidFill>
                <a:latin typeface="Calibri" charset="0"/>
                <a:ea typeface="Droid Sans Fallback" charset="0"/>
                <a:cs typeface="Times New Roman" charset="0"/>
              </a:rPr>
              <a:t> (2008) </a:t>
            </a:r>
            <a:endParaRPr lang="en-US" dirty="0"/>
          </a:p>
        </p:txBody>
      </p:sp>
    </p:spTree>
    <p:extLst>
      <p:ext uri="{BB962C8B-B14F-4D97-AF65-F5344CB8AC3E}">
        <p14:creationId xmlns:p14="http://schemas.microsoft.com/office/powerpoint/2010/main" val="99346920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002060"/>
                </a:solidFill>
              </a:rPr>
              <a:t>Comparisons from the study</a:t>
            </a:r>
            <a:endParaRPr lang="en-US" b="1" dirty="0">
              <a:solidFill>
                <a:srgbClr val="002060"/>
              </a:solidFill>
            </a:endParaRPr>
          </a:p>
        </p:txBody>
      </p:sp>
      <p:sp>
        <p:nvSpPr>
          <p:cNvPr id="3" name="Content Placeholder 2"/>
          <p:cNvSpPr>
            <a:spLocks noGrp="1"/>
          </p:cNvSpPr>
          <p:nvPr>
            <p:ph idx="1"/>
          </p:nvPr>
        </p:nvSpPr>
        <p:spPr/>
        <p:txBody>
          <a:bodyPr>
            <a:normAutofit fontScale="85000" lnSpcReduction="20000"/>
          </a:bodyPr>
          <a:lstStyle/>
          <a:p>
            <a:pPr marL="0" indent="0" defTabSz="914400">
              <a:spcBef>
                <a:spcPts val="0"/>
              </a:spcBef>
              <a:buNone/>
            </a:pPr>
            <a:r>
              <a:rPr lang="en-US" b="1" dirty="0" smtClean="0">
                <a:solidFill>
                  <a:srgbClr val="27607E"/>
                </a:solidFill>
              </a:rPr>
              <a:t>PURPOSE: </a:t>
            </a:r>
            <a:r>
              <a:rPr lang="en-US" dirty="0" smtClean="0"/>
              <a:t>A </a:t>
            </a:r>
            <a:r>
              <a:rPr lang="en-US" dirty="0"/>
              <a:t>shared aim to produce lessons where iPads enhanced formative assessment </a:t>
            </a:r>
            <a:r>
              <a:rPr lang="en-US" dirty="0" smtClean="0"/>
              <a:t>processes. For teachers, this was to make improvements in </a:t>
            </a:r>
            <a:r>
              <a:rPr lang="en-US" dirty="0" smtClean="0"/>
              <a:t>professional </a:t>
            </a:r>
            <a:r>
              <a:rPr lang="en-US" dirty="0" smtClean="0"/>
              <a:t>practice. For researchers this was to explore the research questions.</a:t>
            </a:r>
            <a:endParaRPr lang="en-US" dirty="0"/>
          </a:p>
          <a:p>
            <a:pPr marL="0" marR="0" lvl="0" indent="0" defTabSz="914400" eaLnBrk="1" fontAlgn="auto" latinLnBrk="0" hangingPunct="1">
              <a:lnSpc>
                <a:spcPct val="100000"/>
              </a:lnSpc>
              <a:spcBef>
                <a:spcPts val="0"/>
              </a:spcBef>
              <a:spcAft>
                <a:spcPts val="0"/>
              </a:spcAft>
              <a:buClrTx/>
              <a:buSzTx/>
              <a:buFontTx/>
              <a:buNone/>
              <a:tabLst/>
              <a:defRPr/>
            </a:pPr>
            <a:endParaRPr lang="en-US" dirty="0"/>
          </a:p>
          <a:p>
            <a:pPr marL="0" marR="0" lvl="0" indent="0" defTabSz="914400" eaLnBrk="1" fontAlgn="auto" latinLnBrk="0" hangingPunct="1">
              <a:lnSpc>
                <a:spcPct val="100000"/>
              </a:lnSpc>
              <a:spcBef>
                <a:spcPts val="0"/>
              </a:spcBef>
              <a:spcAft>
                <a:spcPts val="0"/>
              </a:spcAft>
              <a:buClrTx/>
              <a:buSzTx/>
              <a:buFontTx/>
              <a:buNone/>
              <a:tabLst/>
              <a:defRPr/>
            </a:pPr>
            <a:r>
              <a:rPr lang="en-US" b="1" dirty="0" smtClean="0">
                <a:solidFill>
                  <a:srgbClr val="27607E"/>
                </a:solidFill>
              </a:rPr>
              <a:t>FOCUS: </a:t>
            </a:r>
            <a:r>
              <a:rPr lang="en-US" dirty="0" smtClean="0"/>
              <a:t>Teachers primarily focused on the lessons. Researchers focused on </a:t>
            </a:r>
            <a:r>
              <a:rPr lang="en-US" dirty="0" smtClean="0"/>
              <a:t>analysis, interpretation </a:t>
            </a:r>
            <a:r>
              <a:rPr lang="en-US" dirty="0" smtClean="0"/>
              <a:t>and explanation of </a:t>
            </a:r>
            <a:r>
              <a:rPr lang="en-US" dirty="0" smtClean="0"/>
              <a:t>processes.</a:t>
            </a:r>
            <a:endParaRPr lang="en-US" dirty="0" smtClean="0"/>
          </a:p>
          <a:p>
            <a:pPr marL="0" marR="0" lvl="0" indent="0" defTabSz="914400" eaLnBrk="1" fontAlgn="auto" latinLnBrk="0" hangingPunct="1">
              <a:lnSpc>
                <a:spcPct val="100000"/>
              </a:lnSpc>
              <a:spcBef>
                <a:spcPts val="0"/>
              </a:spcBef>
              <a:spcAft>
                <a:spcPts val="0"/>
              </a:spcAft>
              <a:buClrTx/>
              <a:buSzTx/>
              <a:buFontTx/>
              <a:buNone/>
              <a:tabLst/>
              <a:defRPr/>
            </a:pPr>
            <a:endParaRPr lang="en-US" dirty="0"/>
          </a:p>
          <a:p>
            <a:pPr marL="0" marR="0" lvl="0" indent="0" defTabSz="914400" eaLnBrk="1" fontAlgn="auto" latinLnBrk="0" hangingPunct="1">
              <a:lnSpc>
                <a:spcPct val="100000"/>
              </a:lnSpc>
              <a:spcBef>
                <a:spcPts val="0"/>
              </a:spcBef>
              <a:spcAft>
                <a:spcPts val="0"/>
              </a:spcAft>
              <a:buClrTx/>
              <a:buSzTx/>
              <a:buFontTx/>
              <a:buNone/>
              <a:tabLst/>
              <a:defRPr/>
            </a:pPr>
            <a:r>
              <a:rPr lang="en-US" b="1" dirty="0" smtClean="0">
                <a:solidFill>
                  <a:srgbClr val="27607E"/>
                </a:solidFill>
              </a:rPr>
              <a:t>OWNERSHIP: </a:t>
            </a:r>
            <a:r>
              <a:rPr lang="en-US" dirty="0" smtClean="0"/>
              <a:t>Shared </a:t>
            </a:r>
            <a:r>
              <a:rPr lang="en-US" dirty="0" smtClean="0"/>
              <a:t>ownership of the lesson designs. Researcher ownership of the research questions. Teacher ownership of their professional development journeys.</a:t>
            </a:r>
          </a:p>
          <a:p>
            <a:pPr marL="0" marR="0" lvl="0" indent="0" defTabSz="914400" eaLnBrk="1" fontAlgn="auto" latinLnBrk="0" hangingPunct="1">
              <a:lnSpc>
                <a:spcPct val="100000"/>
              </a:lnSpc>
              <a:spcBef>
                <a:spcPts val="0"/>
              </a:spcBef>
              <a:spcAft>
                <a:spcPts val="0"/>
              </a:spcAft>
              <a:buClrTx/>
              <a:buSzTx/>
              <a:buFontTx/>
              <a:buNone/>
              <a:tabLst/>
              <a:defRPr/>
            </a:pPr>
            <a:endParaRPr lang="en-US" dirty="0"/>
          </a:p>
        </p:txBody>
      </p:sp>
    </p:spTree>
    <p:extLst>
      <p:ext uri="{BB962C8B-B14F-4D97-AF65-F5344CB8AC3E}">
        <p14:creationId xmlns:p14="http://schemas.microsoft.com/office/powerpoint/2010/main" val="147580159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smtClean="0">
                <a:solidFill>
                  <a:srgbClr val="002060"/>
                </a:solidFill>
              </a:rPr>
              <a:t>Teacher development in the study</a:t>
            </a:r>
            <a:endParaRPr lang="en-US" b="1" dirty="0">
              <a:solidFill>
                <a:srgbClr val="002060"/>
              </a:solidFill>
            </a:endParaRPr>
          </a:p>
        </p:txBody>
      </p:sp>
      <p:sp>
        <p:nvSpPr>
          <p:cNvPr id="3" name="Content Placeholder 2"/>
          <p:cNvSpPr>
            <a:spLocks noGrp="1"/>
          </p:cNvSpPr>
          <p:nvPr>
            <p:ph idx="1"/>
          </p:nvPr>
        </p:nvSpPr>
        <p:spPr>
          <a:xfrm>
            <a:off x="457200" y="1286302"/>
            <a:ext cx="8229600" cy="4786952"/>
          </a:xfrm>
        </p:spPr>
        <p:txBody>
          <a:bodyPr>
            <a:normAutofit fontScale="85000" lnSpcReduction="10000"/>
          </a:bodyPr>
          <a:lstStyle/>
          <a:p>
            <a:pPr marL="0" indent="0" defTabSz="914400">
              <a:spcBef>
                <a:spcPts val="0"/>
              </a:spcBef>
              <a:buNone/>
            </a:pPr>
            <a:endParaRPr lang="en-US" dirty="0"/>
          </a:p>
          <a:p>
            <a:pPr marL="0" indent="0" defTabSz="914400">
              <a:spcBef>
                <a:spcPts val="0"/>
              </a:spcBef>
              <a:buNone/>
            </a:pPr>
            <a:r>
              <a:rPr lang="en-US" dirty="0" smtClean="0"/>
              <a:t>‘Knowledge in practice’ </a:t>
            </a:r>
            <a:r>
              <a:rPr lang="en-US" dirty="0" smtClean="0"/>
              <a:t>was developed </a:t>
            </a:r>
            <a:r>
              <a:rPr lang="en-US" dirty="0" smtClean="0"/>
              <a:t>through involvement in the design and trials of lessons;</a:t>
            </a:r>
          </a:p>
          <a:p>
            <a:pPr marL="0" indent="0" defTabSz="914400">
              <a:spcBef>
                <a:spcPts val="0"/>
              </a:spcBef>
              <a:buNone/>
            </a:pPr>
            <a:endParaRPr lang="en-US" dirty="0" smtClean="0"/>
          </a:p>
          <a:p>
            <a:pPr marL="0" indent="0" defTabSz="914400">
              <a:spcBef>
                <a:spcPts val="0"/>
              </a:spcBef>
              <a:buNone/>
            </a:pPr>
            <a:r>
              <a:rPr lang="en-US" dirty="0" smtClean="0"/>
              <a:t>Opportunities to develop ‘knowledge of practice’ were less frequent since teachers had </a:t>
            </a:r>
            <a:r>
              <a:rPr lang="en-US" dirty="0" smtClean="0"/>
              <a:t>little</a:t>
            </a:r>
            <a:r>
              <a:rPr lang="en-US" dirty="0" smtClean="0"/>
              <a:t> </a:t>
            </a:r>
            <a:r>
              <a:rPr lang="en-US" dirty="0" smtClean="0"/>
              <a:t>involvement in the analysis, although critical self reflection was encouraged.</a:t>
            </a:r>
          </a:p>
          <a:p>
            <a:pPr marL="0" indent="0" defTabSz="914400">
              <a:spcBef>
                <a:spcPts val="0"/>
              </a:spcBef>
              <a:buNone/>
            </a:pPr>
            <a:endParaRPr lang="en-US" dirty="0" smtClean="0"/>
          </a:p>
          <a:p>
            <a:pPr marL="0" indent="0" defTabSz="914400">
              <a:spcBef>
                <a:spcPts val="0"/>
              </a:spcBef>
              <a:buNone/>
            </a:pPr>
            <a:r>
              <a:rPr lang="en-US" dirty="0" smtClean="0"/>
              <a:t>Teachers’ levels of technical knowledge determined the positioning of individual teachers in their professional </a:t>
            </a:r>
            <a:r>
              <a:rPr lang="en-US" dirty="0"/>
              <a:t>learning </a:t>
            </a:r>
            <a:r>
              <a:rPr lang="en-US" dirty="0" smtClean="0"/>
              <a:t>communities and influenced their professional development journeys.</a:t>
            </a:r>
            <a:endParaRPr lang="en-US" dirty="0"/>
          </a:p>
          <a:p>
            <a:pPr marL="0" marR="0" lvl="0" indent="0" defTabSz="914400" eaLnBrk="1" fontAlgn="auto" latinLnBrk="0" hangingPunct="1">
              <a:lnSpc>
                <a:spcPct val="100000"/>
              </a:lnSpc>
              <a:spcBef>
                <a:spcPts val="0"/>
              </a:spcBef>
              <a:spcAft>
                <a:spcPts val="0"/>
              </a:spcAft>
              <a:buClrTx/>
              <a:buSzTx/>
              <a:buFontTx/>
              <a:buNone/>
              <a:tabLst/>
              <a:defRPr/>
            </a:pPr>
            <a:endParaRPr lang="en-US" dirty="0" smtClean="0"/>
          </a:p>
        </p:txBody>
      </p:sp>
    </p:spTree>
    <p:extLst>
      <p:ext uri="{BB962C8B-B14F-4D97-AF65-F5344CB8AC3E}">
        <p14:creationId xmlns:p14="http://schemas.microsoft.com/office/powerpoint/2010/main" val="329409272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41702" y="1290234"/>
            <a:ext cx="8229600" cy="4525963"/>
          </a:xfrm>
        </p:spPr>
        <p:txBody>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lang="en-US" dirty="0" smtClean="0"/>
          </a:p>
          <a:p>
            <a:pPr marL="0" marR="0" lvl="0" indent="0" algn="ctr" defTabSz="914400" eaLnBrk="1" fontAlgn="auto" latinLnBrk="0" hangingPunct="1">
              <a:lnSpc>
                <a:spcPct val="100000"/>
              </a:lnSpc>
              <a:spcBef>
                <a:spcPts val="0"/>
              </a:spcBef>
              <a:spcAft>
                <a:spcPts val="0"/>
              </a:spcAft>
              <a:buClrTx/>
              <a:buSzTx/>
              <a:buFontTx/>
              <a:buNone/>
              <a:tabLst/>
              <a:defRPr/>
            </a:pPr>
            <a:endParaRPr lang="en-US" dirty="0"/>
          </a:p>
          <a:p>
            <a:pPr marL="0" marR="0" lvl="0" indent="0" algn="ctr" defTabSz="914400" eaLnBrk="1" fontAlgn="auto" latinLnBrk="0" hangingPunct="1">
              <a:lnSpc>
                <a:spcPct val="100000"/>
              </a:lnSpc>
              <a:spcBef>
                <a:spcPts val="0"/>
              </a:spcBef>
              <a:spcAft>
                <a:spcPts val="0"/>
              </a:spcAft>
              <a:buClrTx/>
              <a:buSzTx/>
              <a:buFontTx/>
              <a:buNone/>
              <a:tabLst/>
              <a:defRPr/>
            </a:pPr>
            <a:endParaRPr lang="en-US" dirty="0" smtClean="0"/>
          </a:p>
          <a:p>
            <a:pPr marL="0" marR="0" lvl="0" indent="0" algn="ctr" defTabSz="914400" eaLnBrk="1" fontAlgn="auto" latinLnBrk="0" hangingPunct="1">
              <a:lnSpc>
                <a:spcPct val="100000"/>
              </a:lnSpc>
              <a:spcBef>
                <a:spcPts val="0"/>
              </a:spcBef>
              <a:spcAft>
                <a:spcPts val="0"/>
              </a:spcAft>
              <a:buClrTx/>
              <a:buSzTx/>
              <a:buFontTx/>
              <a:buNone/>
              <a:tabLst/>
              <a:defRPr/>
            </a:pPr>
            <a:r>
              <a:rPr lang="en-US" sz="4000" b="1" dirty="0" smtClean="0">
                <a:solidFill>
                  <a:srgbClr val="27607E"/>
                </a:solidFill>
              </a:rPr>
              <a:t>Thank you!</a:t>
            </a:r>
          </a:p>
          <a:p>
            <a:pPr marL="0" marR="0" lvl="0" indent="0" algn="ctr" defTabSz="914400" eaLnBrk="1" fontAlgn="auto" latinLnBrk="0" hangingPunct="1">
              <a:lnSpc>
                <a:spcPct val="100000"/>
              </a:lnSpc>
              <a:spcBef>
                <a:spcPts val="0"/>
              </a:spcBef>
              <a:spcAft>
                <a:spcPts val="0"/>
              </a:spcAft>
              <a:buClrTx/>
              <a:buSzTx/>
              <a:buFontTx/>
              <a:buNone/>
              <a:tabLst/>
              <a:defRPr/>
            </a:pPr>
            <a:endParaRPr lang="en-US" dirty="0"/>
          </a:p>
          <a:p>
            <a:pPr marL="0" marR="0" lvl="0" indent="0" algn="ctr" defTabSz="914400" eaLnBrk="1" fontAlgn="auto" latinLnBrk="0" hangingPunct="1">
              <a:lnSpc>
                <a:spcPct val="100000"/>
              </a:lnSpc>
              <a:spcBef>
                <a:spcPts val="0"/>
              </a:spcBef>
              <a:spcAft>
                <a:spcPts val="0"/>
              </a:spcAft>
              <a:buClrTx/>
              <a:buSzTx/>
              <a:buFontTx/>
              <a:buNone/>
              <a:tabLst/>
              <a:defRPr/>
            </a:pPr>
            <a:r>
              <a:rPr lang="en-US" sz="2400" dirty="0" err="1">
                <a:solidFill>
                  <a:srgbClr val="002060"/>
                </a:solidFill>
              </a:rPr>
              <a:t>d</a:t>
            </a:r>
            <a:r>
              <a:rPr lang="en-US" sz="2400" dirty="0" err="1" smtClean="0">
                <a:solidFill>
                  <a:srgbClr val="002060"/>
                </a:solidFill>
              </a:rPr>
              <a:t>iane.dalby@nottingham.ac.uk</a:t>
            </a:r>
            <a:endParaRPr lang="en-US" sz="2400" dirty="0">
              <a:solidFill>
                <a:srgbClr val="002060"/>
              </a:solidFill>
            </a:endParaRPr>
          </a:p>
        </p:txBody>
      </p:sp>
      <p:pic>
        <p:nvPicPr>
          <p:cNvPr id="4" name="Picture 3"/>
          <p:cNvPicPr/>
          <p:nvPr/>
        </p:nvPicPr>
        <p:blipFill>
          <a:blip r:embed="rId2">
            <a:extLst>
              <a:ext uri="{28A0092B-C50C-407E-A947-70E740481C1C}">
                <a14:useLocalDpi xmlns:a14="http://schemas.microsoft.com/office/drawing/2010/main" val="0"/>
              </a:ext>
            </a:extLst>
          </a:blip>
          <a:srcRect/>
          <a:stretch>
            <a:fillRect/>
          </a:stretch>
        </p:blipFill>
        <p:spPr bwMode="auto">
          <a:xfrm>
            <a:off x="469618" y="304740"/>
            <a:ext cx="1822312" cy="856429"/>
          </a:xfrm>
          <a:prstGeom prst="rect">
            <a:avLst/>
          </a:prstGeom>
          <a:noFill/>
          <a:ln>
            <a:noFill/>
          </a:ln>
        </p:spPr>
      </p:pic>
      <p:pic>
        <p:nvPicPr>
          <p:cNvPr id="5" name="Picture 4"/>
          <p:cNvPicPr/>
          <p:nvPr/>
        </p:nvPicPr>
        <p:blipFill>
          <a:blip r:embed="rId3">
            <a:extLst>
              <a:ext uri="{28A0092B-C50C-407E-A947-70E740481C1C}">
                <a14:useLocalDpi xmlns:a14="http://schemas.microsoft.com/office/drawing/2010/main" val="0"/>
              </a:ext>
            </a:extLst>
          </a:blip>
          <a:srcRect/>
          <a:stretch>
            <a:fillRect/>
          </a:stretch>
        </p:blipFill>
        <p:spPr bwMode="auto">
          <a:xfrm>
            <a:off x="7021783" y="304740"/>
            <a:ext cx="1723018" cy="698530"/>
          </a:xfrm>
          <a:prstGeom prst="rect">
            <a:avLst/>
          </a:prstGeom>
          <a:noFill/>
          <a:ln>
            <a:noFill/>
          </a:ln>
        </p:spPr>
      </p:pic>
    </p:spTree>
    <p:extLst>
      <p:ext uri="{BB962C8B-B14F-4D97-AF65-F5344CB8AC3E}">
        <p14:creationId xmlns:p14="http://schemas.microsoft.com/office/powerpoint/2010/main" val="151326421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002060"/>
                </a:solidFill>
              </a:rPr>
              <a:t>The </a:t>
            </a:r>
            <a:r>
              <a:rPr lang="en-US" b="1" dirty="0" err="1" smtClean="0">
                <a:solidFill>
                  <a:srgbClr val="002060"/>
                </a:solidFill>
              </a:rPr>
              <a:t>FaSMEd</a:t>
            </a:r>
            <a:r>
              <a:rPr lang="en-US" b="1" dirty="0" smtClean="0">
                <a:solidFill>
                  <a:srgbClr val="002060"/>
                </a:solidFill>
              </a:rPr>
              <a:t> </a:t>
            </a:r>
            <a:r>
              <a:rPr lang="en-US" b="1" dirty="0" smtClean="0">
                <a:solidFill>
                  <a:srgbClr val="002060"/>
                </a:solidFill>
              </a:rPr>
              <a:t>project</a:t>
            </a:r>
            <a:endParaRPr lang="en-US" b="1" dirty="0">
              <a:solidFill>
                <a:srgbClr val="002060"/>
              </a:solidFill>
            </a:endParaRPr>
          </a:p>
        </p:txBody>
      </p:sp>
      <p:sp>
        <p:nvSpPr>
          <p:cNvPr id="3" name="Content Placeholder 2"/>
          <p:cNvSpPr>
            <a:spLocks noGrp="1"/>
          </p:cNvSpPr>
          <p:nvPr>
            <p:ph idx="1"/>
          </p:nvPr>
        </p:nvSpPr>
        <p:spPr>
          <a:xfrm>
            <a:off x="457200" y="1600200"/>
            <a:ext cx="8229600" cy="4869174"/>
          </a:xfrm>
        </p:spPr>
        <p:txBody>
          <a:bodyPr>
            <a:normAutofit fontScale="85000" lnSpcReduction="20000"/>
          </a:bodyPr>
          <a:lstStyle/>
          <a:p>
            <a:pPr marL="0" indent="0">
              <a:buNone/>
            </a:pPr>
            <a:r>
              <a:rPr lang="en-US" b="1" dirty="0" err="1" smtClean="0">
                <a:solidFill>
                  <a:srgbClr val="27607E"/>
                </a:solidFill>
              </a:rPr>
              <a:t>FaSMEd</a:t>
            </a:r>
            <a:endParaRPr lang="en-US" dirty="0">
              <a:solidFill>
                <a:srgbClr val="27607E"/>
              </a:solidFill>
            </a:endParaRPr>
          </a:p>
          <a:p>
            <a:pPr marL="0" indent="0">
              <a:buNone/>
            </a:pPr>
            <a:r>
              <a:rPr lang="en-US" dirty="0" smtClean="0"/>
              <a:t>Formative </a:t>
            </a:r>
            <a:r>
              <a:rPr lang="en-US" dirty="0"/>
              <a:t>Assessment in Science and Mathematics </a:t>
            </a:r>
            <a:r>
              <a:rPr lang="en-US" dirty="0" smtClean="0"/>
              <a:t>Education is a European (EU funded) project </a:t>
            </a:r>
            <a:r>
              <a:rPr lang="en-US" dirty="0" smtClean="0"/>
              <a:t>involving 9 partners in 8 countries.</a:t>
            </a:r>
          </a:p>
          <a:p>
            <a:pPr marL="0" indent="0">
              <a:buNone/>
            </a:pPr>
            <a:endParaRPr lang="en-US" dirty="0" smtClean="0"/>
          </a:p>
          <a:p>
            <a:pPr marL="0" indent="0">
              <a:buNone/>
            </a:pPr>
            <a:r>
              <a:rPr lang="en-US" b="1" dirty="0" smtClean="0">
                <a:solidFill>
                  <a:srgbClr val="27607E"/>
                </a:solidFill>
              </a:rPr>
              <a:t>Aims</a:t>
            </a:r>
            <a:endParaRPr lang="en-US" dirty="0">
              <a:solidFill>
                <a:srgbClr val="27607E"/>
              </a:solidFill>
            </a:endParaRPr>
          </a:p>
          <a:p>
            <a:r>
              <a:rPr lang="en-US" dirty="0" smtClean="0"/>
              <a:t>To foster </a:t>
            </a:r>
            <a:r>
              <a:rPr lang="en-US" dirty="0"/>
              <a:t>high quality interactions in international classrooms that are instrumental in raising achievement for low achievers;</a:t>
            </a:r>
          </a:p>
          <a:p>
            <a:r>
              <a:rPr lang="en-US" dirty="0" smtClean="0"/>
              <a:t>To expand </a:t>
            </a:r>
            <a:r>
              <a:rPr lang="en-US" dirty="0"/>
              <a:t>our knowledge of technologically enhanced teaching and assessment methods addressing low achievement in mathematics and science.</a:t>
            </a:r>
          </a:p>
          <a:p>
            <a:pPr marL="0" indent="0">
              <a:buNone/>
            </a:pPr>
            <a:endParaRPr lang="en-US" dirty="0" smtClean="0"/>
          </a:p>
        </p:txBody>
      </p:sp>
    </p:spTree>
    <p:extLst>
      <p:ext uri="{BB962C8B-B14F-4D97-AF65-F5344CB8AC3E}">
        <p14:creationId xmlns:p14="http://schemas.microsoft.com/office/powerpoint/2010/main" val="15964326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solidFill>
                  <a:srgbClr val="002060"/>
                </a:solidFill>
              </a:rPr>
              <a:t>Local focus</a:t>
            </a:r>
            <a:endParaRPr lang="en-US" b="1" dirty="0">
              <a:solidFill>
                <a:srgbClr val="002060"/>
              </a:solidFill>
            </a:endParaRPr>
          </a:p>
        </p:txBody>
      </p:sp>
      <p:sp>
        <p:nvSpPr>
          <p:cNvPr id="3" name="Content Placeholder 2"/>
          <p:cNvSpPr>
            <a:spLocks noGrp="1"/>
          </p:cNvSpPr>
          <p:nvPr>
            <p:ph idx="1"/>
          </p:nvPr>
        </p:nvSpPr>
        <p:spPr/>
        <p:txBody>
          <a:bodyPr>
            <a:normAutofit fontScale="92500" lnSpcReduction="10000"/>
          </a:bodyPr>
          <a:lstStyle/>
          <a:p>
            <a:pPr marL="0" indent="0">
              <a:buNone/>
            </a:pPr>
            <a:r>
              <a:rPr lang="en-US" dirty="0" smtClean="0"/>
              <a:t>The </a:t>
            </a:r>
            <a:r>
              <a:rPr lang="en-US" dirty="0" err="1" smtClean="0"/>
              <a:t>UoN</a:t>
            </a:r>
            <a:r>
              <a:rPr lang="en-US" dirty="0" smtClean="0"/>
              <a:t> research </a:t>
            </a:r>
            <a:r>
              <a:rPr lang="en-US" dirty="0" smtClean="0"/>
              <a:t>focus was </a:t>
            </a:r>
            <a:r>
              <a:rPr lang="en-US" dirty="0" smtClean="0"/>
              <a:t>on the </a:t>
            </a:r>
            <a:r>
              <a:rPr lang="en-US" b="1" dirty="0" smtClean="0">
                <a:solidFill>
                  <a:srgbClr val="27607E"/>
                </a:solidFill>
              </a:rPr>
              <a:t>use of iPads </a:t>
            </a:r>
            <a:r>
              <a:rPr lang="en-US" dirty="0" smtClean="0"/>
              <a:t>in mathematics lessons and how they </a:t>
            </a:r>
            <a:r>
              <a:rPr lang="en-US" dirty="0" smtClean="0"/>
              <a:t>could </a:t>
            </a:r>
            <a:r>
              <a:rPr lang="en-US" dirty="0" smtClean="0"/>
              <a:t>be used to facilitate or enhance</a:t>
            </a:r>
            <a:r>
              <a:rPr lang="en-US" dirty="0" smtClean="0">
                <a:solidFill>
                  <a:srgbClr val="287689"/>
                </a:solidFill>
              </a:rPr>
              <a:t> </a:t>
            </a:r>
            <a:r>
              <a:rPr lang="en-US" b="1" dirty="0" smtClean="0">
                <a:solidFill>
                  <a:srgbClr val="27607E"/>
                </a:solidFill>
              </a:rPr>
              <a:t>formative assessment</a:t>
            </a:r>
            <a:r>
              <a:rPr lang="en-US" b="1" dirty="0">
                <a:solidFill>
                  <a:srgbClr val="27607E"/>
                </a:solidFill>
              </a:rPr>
              <a:t> </a:t>
            </a:r>
            <a:r>
              <a:rPr lang="en-US" b="1" dirty="0" smtClean="0">
                <a:solidFill>
                  <a:srgbClr val="27607E"/>
                </a:solidFill>
              </a:rPr>
              <a:t>processes</a:t>
            </a:r>
            <a:r>
              <a:rPr lang="en-US" dirty="0" smtClean="0">
                <a:solidFill>
                  <a:srgbClr val="002060"/>
                </a:solidFill>
              </a:rPr>
              <a:t>.</a:t>
            </a:r>
            <a:endParaRPr lang="en-US" dirty="0">
              <a:solidFill>
                <a:srgbClr val="002060"/>
              </a:solidFill>
            </a:endParaRPr>
          </a:p>
          <a:p>
            <a:r>
              <a:rPr lang="en-GB" dirty="0" smtClean="0"/>
              <a:t>Three </a:t>
            </a:r>
            <a:r>
              <a:rPr lang="en-GB" dirty="0"/>
              <a:t>schools with three teachers in </a:t>
            </a:r>
            <a:r>
              <a:rPr lang="en-GB" dirty="0" smtClean="0"/>
              <a:t>each, </a:t>
            </a:r>
            <a:r>
              <a:rPr lang="en-GB" dirty="0"/>
              <a:t>working in partnership with the </a:t>
            </a:r>
            <a:r>
              <a:rPr lang="en-GB" dirty="0" err="1"/>
              <a:t>UoN</a:t>
            </a:r>
            <a:r>
              <a:rPr lang="en-GB" dirty="0"/>
              <a:t> </a:t>
            </a:r>
            <a:r>
              <a:rPr lang="en-GB" dirty="0" smtClean="0"/>
              <a:t>team;</a:t>
            </a:r>
            <a:endParaRPr lang="en-GB" dirty="0"/>
          </a:p>
          <a:p>
            <a:r>
              <a:rPr lang="en-GB" dirty="0" smtClean="0"/>
              <a:t>Each school involved in designing and trialling </a:t>
            </a:r>
            <a:r>
              <a:rPr lang="en-GB" dirty="0" smtClean="0"/>
              <a:t>either two or three lessons;</a:t>
            </a:r>
          </a:p>
          <a:p>
            <a:r>
              <a:rPr lang="en-GB" dirty="0" smtClean="0"/>
              <a:t>Interviews and observations used to explore research questions and develop case studies.</a:t>
            </a:r>
            <a:endParaRPr lang="en-GB" dirty="0"/>
          </a:p>
          <a:p>
            <a:pPr marL="0" indent="0">
              <a:buNone/>
            </a:pPr>
            <a:endParaRPr lang="en-US" dirty="0"/>
          </a:p>
          <a:p>
            <a:pPr marL="0" indent="0">
              <a:buNone/>
            </a:pPr>
            <a:endParaRPr lang="en-US" dirty="0" smtClean="0"/>
          </a:p>
          <a:p>
            <a:pPr marL="0" indent="0">
              <a:buNone/>
            </a:pPr>
            <a:endParaRPr lang="en-US" dirty="0" smtClean="0"/>
          </a:p>
          <a:p>
            <a:pPr marL="0" indent="0">
              <a:buNone/>
            </a:pPr>
            <a:endParaRPr lang="en-US" dirty="0" smtClean="0"/>
          </a:p>
          <a:p>
            <a:pPr marL="0" indent="0">
              <a:buNone/>
            </a:pPr>
            <a:endParaRPr lang="en-US" dirty="0"/>
          </a:p>
        </p:txBody>
      </p:sp>
    </p:spTree>
    <p:extLst>
      <p:ext uri="{BB962C8B-B14F-4D97-AF65-F5344CB8AC3E}">
        <p14:creationId xmlns:p14="http://schemas.microsoft.com/office/powerpoint/2010/main" val="349633038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smtClean="0">
                <a:solidFill>
                  <a:schemeClr val="tx2"/>
                </a:solidFill>
              </a:rPr>
              <a:t>Formative assessment</a:t>
            </a:r>
            <a:endParaRPr lang="en-GB" b="1" dirty="0">
              <a:solidFill>
                <a:schemeClr val="tx2"/>
              </a:solidFill>
            </a:endParaRPr>
          </a:p>
        </p:txBody>
      </p:sp>
      <p:sp>
        <p:nvSpPr>
          <p:cNvPr id="3" name="Content Placeholder 2"/>
          <p:cNvSpPr>
            <a:spLocks noGrp="1"/>
          </p:cNvSpPr>
          <p:nvPr>
            <p:ph idx="1"/>
          </p:nvPr>
        </p:nvSpPr>
        <p:spPr>
          <a:xfrm>
            <a:off x="457200" y="1600200"/>
            <a:ext cx="8128660" cy="4661115"/>
          </a:xfrm>
        </p:spPr>
        <p:txBody>
          <a:bodyPr>
            <a:normAutofit/>
          </a:bodyPr>
          <a:lstStyle/>
          <a:p>
            <a:pPr marL="0" indent="0">
              <a:buNone/>
            </a:pPr>
            <a:r>
              <a:rPr lang="en-US" dirty="0"/>
              <a:t>“Practice in a classroom is formative to the extent that evidence about student achievement is </a:t>
            </a:r>
            <a:r>
              <a:rPr lang="en-US" b="1" dirty="0">
                <a:solidFill>
                  <a:srgbClr val="27607E"/>
                </a:solidFill>
              </a:rPr>
              <a:t>elicited, </a:t>
            </a:r>
            <a:r>
              <a:rPr lang="en-US" b="1" dirty="0" smtClean="0">
                <a:solidFill>
                  <a:srgbClr val="27607E"/>
                </a:solidFill>
              </a:rPr>
              <a:t>interpreted </a:t>
            </a:r>
            <a:r>
              <a:rPr lang="en-US" b="1" dirty="0">
                <a:solidFill>
                  <a:srgbClr val="27607E"/>
                </a:solidFill>
              </a:rPr>
              <a:t>and used </a:t>
            </a:r>
            <a:r>
              <a:rPr lang="en-US" dirty="0"/>
              <a:t>by </a:t>
            </a:r>
            <a:r>
              <a:rPr lang="en-US" b="1" dirty="0">
                <a:solidFill>
                  <a:srgbClr val="27607E"/>
                </a:solidFill>
              </a:rPr>
              <a:t>teachers, learners, </a:t>
            </a:r>
            <a:r>
              <a:rPr lang="en-US" dirty="0"/>
              <a:t>or their </a:t>
            </a:r>
            <a:r>
              <a:rPr lang="en-US" b="1" dirty="0">
                <a:solidFill>
                  <a:srgbClr val="27607E"/>
                </a:solidFill>
              </a:rPr>
              <a:t>peers</a:t>
            </a:r>
            <a:r>
              <a:rPr lang="en-US" dirty="0">
                <a:solidFill>
                  <a:srgbClr val="27607E"/>
                </a:solidFill>
              </a:rPr>
              <a:t>,</a:t>
            </a:r>
            <a:r>
              <a:rPr lang="en-US" b="1" dirty="0">
                <a:solidFill>
                  <a:srgbClr val="27607E"/>
                </a:solidFill>
              </a:rPr>
              <a:t> </a:t>
            </a:r>
            <a:r>
              <a:rPr lang="en-US" dirty="0"/>
              <a:t>to make decisions about the next steps in instruction that are likely to be better, or better founded, than the decisions they would have taken in the absence of the evidence that was elicited.” </a:t>
            </a:r>
            <a:endParaRPr lang="en-US" dirty="0" smtClean="0"/>
          </a:p>
          <a:p>
            <a:pPr marL="0" indent="0" algn="r">
              <a:buNone/>
            </a:pPr>
            <a:r>
              <a:rPr lang="en-US" sz="2600" dirty="0" smtClean="0">
                <a:solidFill>
                  <a:schemeClr val="tx2"/>
                </a:solidFill>
              </a:rPr>
              <a:t>(</a:t>
            </a:r>
            <a:r>
              <a:rPr lang="en-US" sz="2600" dirty="0">
                <a:solidFill>
                  <a:schemeClr val="tx2"/>
                </a:solidFill>
              </a:rPr>
              <a:t>Black &amp; </a:t>
            </a:r>
            <a:r>
              <a:rPr lang="en-US" sz="2600" dirty="0" err="1">
                <a:solidFill>
                  <a:schemeClr val="tx2"/>
                </a:solidFill>
              </a:rPr>
              <a:t>Wiliam</a:t>
            </a:r>
            <a:r>
              <a:rPr lang="en-US" sz="2600" dirty="0">
                <a:solidFill>
                  <a:schemeClr val="tx2"/>
                </a:solidFill>
              </a:rPr>
              <a:t>, </a:t>
            </a:r>
            <a:r>
              <a:rPr lang="en-US" sz="2600" dirty="0" smtClean="0">
                <a:solidFill>
                  <a:schemeClr val="tx2"/>
                </a:solidFill>
              </a:rPr>
              <a:t>2009)</a:t>
            </a:r>
            <a:endParaRPr lang="en-GB" sz="2600" dirty="0">
              <a:solidFill>
                <a:schemeClr val="tx2"/>
              </a:solidFill>
            </a:endParaRPr>
          </a:p>
          <a:p>
            <a:pPr marL="0" indent="0">
              <a:buNone/>
            </a:pPr>
            <a:endParaRPr lang="en-GB" dirty="0"/>
          </a:p>
        </p:txBody>
      </p:sp>
    </p:spTree>
    <p:extLst>
      <p:ext uri="{BB962C8B-B14F-4D97-AF65-F5344CB8AC3E}">
        <p14:creationId xmlns:p14="http://schemas.microsoft.com/office/powerpoint/2010/main" val="65987781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p:cNvGraphicFramePr>
            <a:graphicFrameLocks noGrp="1"/>
          </p:cNvGraphicFramePr>
          <p:nvPr>
            <p:ph idx="1"/>
            <p:extLst>
              <p:ext uri="{D42A27DB-BD31-4B8C-83A1-F6EECF244321}">
                <p14:modId xmlns:p14="http://schemas.microsoft.com/office/powerpoint/2010/main" val="1256221656"/>
              </p:ext>
            </p:extLst>
          </p:nvPr>
        </p:nvGraphicFramePr>
        <p:xfrm>
          <a:off x="0" y="-1"/>
          <a:ext cx="9144000" cy="6943242"/>
        </p:xfrm>
        <a:graphic>
          <a:graphicData uri="http://schemas.openxmlformats.org/drawingml/2006/table">
            <a:tbl>
              <a:tblPr firstRow="1" firstCol="1" bandRow="1">
                <a:tableStyleId>{7DF18680-E054-41AD-8BC1-D1AEF772440D}</a:tableStyleId>
              </a:tblPr>
              <a:tblGrid>
                <a:gridCol w="2286000"/>
                <a:gridCol w="2286000"/>
                <a:gridCol w="2286000"/>
                <a:gridCol w="2286000"/>
              </a:tblGrid>
              <a:tr h="1220638">
                <a:tc>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2400" dirty="0" smtClean="0"/>
                        <a:t>Where the</a:t>
                      </a:r>
                      <a:r>
                        <a:rPr lang="en-US" sz="2400" baseline="0" dirty="0" smtClean="0"/>
                        <a:t> learner is going</a:t>
                      </a:r>
                      <a:endParaRPr lang="en-US" sz="2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2400" dirty="0" smtClean="0"/>
                        <a:t>Where the learner is right now</a:t>
                      </a:r>
                      <a:endParaRPr lang="en-US" sz="2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2400" dirty="0" smtClean="0"/>
                        <a:t>How to get there</a:t>
                      </a:r>
                      <a:endParaRPr lang="en-US" sz="2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204488">
                <a:tc>
                  <a:txBody>
                    <a:bodyPr/>
                    <a:lstStyle/>
                    <a:p>
                      <a:r>
                        <a:rPr lang="en-US" sz="2400" dirty="0" smtClean="0"/>
                        <a:t>TEACHER</a:t>
                      </a:r>
                      <a:endParaRPr lang="en-US" sz="2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2000" dirty="0" smtClean="0"/>
                        <a:t>A. Clarifying learning intentions and criteria for success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2000" dirty="0" smtClean="0"/>
                        <a:t>B. Engineering effective classroom discussions and other learning tasks that elicit evidence of student understanding	</a:t>
                      </a:r>
                      <a:endParaRPr lang="en-US" sz="2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0" lang="en-US" sz="2000" kern="1200" dirty="0" smtClean="0"/>
                        <a:t>C. Providing feedback that moves learners forward	</a:t>
                      </a:r>
                      <a:endParaRPr kumimoji="0" lang="en-US" sz="2000" b="0" kern="1200" dirty="0" smtClean="0">
                        <a:solidFill>
                          <a:schemeClr val="dk1"/>
                        </a:solidFill>
                        <a:latin typeface="+mn-lt"/>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1529279">
                <a:tc>
                  <a:txBody>
                    <a:bodyPr/>
                    <a:lstStyle/>
                    <a:p>
                      <a:r>
                        <a:rPr lang="en-US" sz="2400" dirty="0" smtClean="0"/>
                        <a:t>PEER</a:t>
                      </a:r>
                      <a:endParaRPr lang="en-US" sz="2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0" lang="en-US" sz="2000" kern="1200" dirty="0" smtClean="0"/>
                        <a:t>D. Understanding (shared)</a:t>
                      </a:r>
                      <a:r>
                        <a:rPr kumimoji="0" lang="en-US" sz="2000" kern="1200" baseline="0" dirty="0" smtClean="0"/>
                        <a:t> </a:t>
                      </a:r>
                      <a:r>
                        <a:rPr kumimoji="0" lang="en-US" sz="2000" kern="1200" dirty="0" smtClean="0"/>
                        <a:t>learning intentions and criteria for </a:t>
                      </a:r>
                      <a:r>
                        <a:rPr kumimoji="0" lang="en-US" sz="2000" kern="1200" dirty="0" smtClean="0"/>
                        <a:t>success</a:t>
                      </a:r>
                      <a:endParaRPr kumimoji="0" lang="en-US" sz="2000" kern="1200" dirty="0" smtClean="0">
                        <a:solidFill>
                          <a:schemeClr val="dk1"/>
                        </a:solidFill>
                        <a:latin typeface="+mn-lt"/>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0" lang="en-US" sz="2000" kern="1200" dirty="0" smtClean="0"/>
                        <a:t>E. Activating students as instructional resources for one another		</a:t>
                      </a:r>
                    </a:p>
                    <a:p>
                      <a:endParaRPr lang="en-US" sz="2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dirty="0"/>
                    </a:p>
                  </a:txBody>
                  <a:tcPr/>
                </a:tc>
              </a:tr>
              <a:tr h="1968285">
                <a:tc>
                  <a:txBody>
                    <a:bodyPr/>
                    <a:lstStyle/>
                    <a:p>
                      <a:r>
                        <a:rPr lang="en-US" sz="2400" dirty="0" smtClean="0"/>
                        <a:t>LEARNER</a:t>
                      </a:r>
                      <a:endParaRPr lang="en-US" sz="2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0" lang="en-US" sz="2000" kern="1200" dirty="0" smtClean="0"/>
                        <a:t>D. Understanding learning intentions and criteria for success			</a:t>
                      </a:r>
                      <a:endParaRPr kumimoji="0" lang="en-US" sz="2000" kern="1200" dirty="0" smtClean="0">
                        <a:solidFill>
                          <a:schemeClr val="dk1"/>
                        </a:solidFill>
                        <a:latin typeface="+mn-lt"/>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0" lang="en-US" sz="2000" kern="1200" dirty="0" smtClean="0"/>
                        <a:t>E. Activating students as the owners of their own learning		</a:t>
                      </a:r>
                    </a:p>
                    <a:p>
                      <a:endParaRPr lang="en-US" sz="2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dirty="0"/>
                    </a:p>
                  </a:txBody>
                  <a:tcPr/>
                </a:tc>
              </a:tr>
            </a:tbl>
          </a:graphicData>
        </a:graphic>
      </p:graphicFrame>
    </p:spTree>
    <p:extLst>
      <p:ext uri="{BB962C8B-B14F-4D97-AF65-F5344CB8AC3E}">
        <p14:creationId xmlns:p14="http://schemas.microsoft.com/office/powerpoint/2010/main" val="407962321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002060"/>
                </a:solidFill>
              </a:rPr>
              <a:t>Project strands</a:t>
            </a:r>
            <a:endParaRPr lang="en-US" b="1" dirty="0">
              <a:solidFill>
                <a:srgbClr val="002060"/>
              </a:solidFill>
            </a:endParaRPr>
          </a:p>
        </p:txBody>
      </p:sp>
      <p:sp>
        <p:nvSpPr>
          <p:cNvPr id="3" name="Content Placeholder 2"/>
          <p:cNvSpPr>
            <a:spLocks noGrp="1"/>
          </p:cNvSpPr>
          <p:nvPr>
            <p:ph idx="1"/>
          </p:nvPr>
        </p:nvSpPr>
        <p:spPr/>
        <p:txBody>
          <a:bodyPr>
            <a:normAutofit/>
          </a:bodyPr>
          <a:lstStyle/>
          <a:p>
            <a:pPr marL="0" lvl="0" indent="0">
              <a:buNone/>
            </a:pPr>
            <a:r>
              <a:rPr lang="en-GB" dirty="0"/>
              <a:t>T</a:t>
            </a:r>
            <a:r>
              <a:rPr lang="en-GB" dirty="0" smtClean="0"/>
              <a:t>hree interlinked elements:</a:t>
            </a:r>
            <a:r>
              <a:rPr lang="en-US" dirty="0" smtClean="0"/>
              <a:t> </a:t>
            </a:r>
            <a:endParaRPr lang="en-GB" dirty="0" smtClean="0"/>
          </a:p>
          <a:p>
            <a:pPr lvl="0"/>
            <a:r>
              <a:rPr lang="en-GB" dirty="0" smtClean="0"/>
              <a:t>the </a:t>
            </a:r>
            <a:r>
              <a:rPr lang="en-GB" dirty="0" smtClean="0">
                <a:solidFill>
                  <a:srgbClr val="FF0000"/>
                </a:solidFill>
              </a:rPr>
              <a:t>design of lessons </a:t>
            </a:r>
            <a:r>
              <a:rPr lang="en-GB" dirty="0" smtClean="0"/>
              <a:t>(that included some </a:t>
            </a:r>
            <a:r>
              <a:rPr lang="en-GB" dirty="0"/>
              <a:t>use of digital technology in a formative assessment </a:t>
            </a:r>
            <a:r>
              <a:rPr lang="en-GB" dirty="0" smtClean="0"/>
              <a:t>process);</a:t>
            </a:r>
            <a:endParaRPr lang="en-US" dirty="0"/>
          </a:p>
          <a:p>
            <a:pPr lvl="0"/>
            <a:r>
              <a:rPr lang="en-GB" dirty="0"/>
              <a:t>the exploration of specific </a:t>
            </a:r>
            <a:r>
              <a:rPr lang="en-GB" dirty="0">
                <a:solidFill>
                  <a:srgbClr val="FF0000"/>
                </a:solidFill>
              </a:rPr>
              <a:t>research </a:t>
            </a:r>
            <a:r>
              <a:rPr lang="en-GB" dirty="0" smtClean="0">
                <a:solidFill>
                  <a:srgbClr val="FF0000"/>
                </a:solidFill>
              </a:rPr>
              <a:t>questions</a:t>
            </a:r>
            <a:r>
              <a:rPr lang="en-GB" dirty="0" smtClean="0"/>
              <a:t>;</a:t>
            </a:r>
          </a:p>
          <a:p>
            <a:pPr lvl="0"/>
            <a:r>
              <a:rPr lang="en-GB" dirty="0" smtClean="0"/>
              <a:t>the </a:t>
            </a:r>
            <a:r>
              <a:rPr lang="en-GB" dirty="0">
                <a:solidFill>
                  <a:srgbClr val="FF0000"/>
                </a:solidFill>
              </a:rPr>
              <a:t>professional </a:t>
            </a:r>
            <a:r>
              <a:rPr lang="en-GB" dirty="0" smtClean="0">
                <a:solidFill>
                  <a:srgbClr val="FF0000"/>
                </a:solidFill>
              </a:rPr>
              <a:t>development </a:t>
            </a:r>
            <a:r>
              <a:rPr lang="en-GB" dirty="0" smtClean="0"/>
              <a:t>of the participating </a:t>
            </a:r>
            <a:r>
              <a:rPr lang="en-GB" dirty="0"/>
              <a:t>teachers.</a:t>
            </a:r>
            <a:endParaRPr lang="en-US" dirty="0"/>
          </a:p>
          <a:p>
            <a:pPr marL="0" marR="0" lvl="0" indent="0" defTabSz="914400" eaLnBrk="1" fontAlgn="auto" latinLnBrk="0" hangingPunct="1">
              <a:lnSpc>
                <a:spcPct val="100000"/>
              </a:lnSpc>
              <a:spcBef>
                <a:spcPts val="0"/>
              </a:spcBef>
              <a:spcAft>
                <a:spcPts val="0"/>
              </a:spcAft>
              <a:buClrTx/>
              <a:buSzTx/>
              <a:buFontTx/>
              <a:buNone/>
              <a:tabLst/>
              <a:defRPr/>
            </a:pPr>
            <a:endParaRPr lang="en-US" dirty="0" smtClean="0"/>
          </a:p>
        </p:txBody>
      </p:sp>
    </p:spTree>
    <p:extLst>
      <p:ext uri="{BB962C8B-B14F-4D97-AF65-F5344CB8AC3E}">
        <p14:creationId xmlns:p14="http://schemas.microsoft.com/office/powerpoint/2010/main" val="24616530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002060"/>
                </a:solidFill>
              </a:rPr>
              <a:t>Lesson design</a:t>
            </a:r>
            <a:endParaRPr lang="en-US" b="1" dirty="0">
              <a:solidFill>
                <a:srgbClr val="002060"/>
              </a:solidFill>
            </a:endParaRPr>
          </a:p>
        </p:txBody>
      </p:sp>
      <p:sp>
        <p:nvSpPr>
          <p:cNvPr id="3" name="Content Placeholder 2"/>
          <p:cNvSpPr>
            <a:spLocks noGrp="1"/>
          </p:cNvSpPr>
          <p:nvPr>
            <p:ph idx="1"/>
          </p:nvPr>
        </p:nvSpPr>
        <p:spPr>
          <a:xfrm>
            <a:off x="457200" y="1600200"/>
            <a:ext cx="8229600" cy="4754105"/>
          </a:xfrm>
        </p:spPr>
        <p:txBody>
          <a:bodyPr>
            <a:normAutofit/>
          </a:bodyPr>
          <a:lstStyle/>
          <a:p>
            <a:pPr marL="0" marR="0" lvl="0" indent="0" defTabSz="914400" eaLnBrk="1" fontAlgn="auto" latinLnBrk="0" hangingPunct="1">
              <a:lnSpc>
                <a:spcPct val="100000"/>
              </a:lnSpc>
              <a:spcBef>
                <a:spcPts val="0"/>
              </a:spcBef>
              <a:spcAft>
                <a:spcPts val="0"/>
              </a:spcAft>
              <a:buClrTx/>
              <a:buSzTx/>
              <a:buFontTx/>
              <a:buNone/>
              <a:tabLst/>
              <a:defRPr/>
            </a:pPr>
            <a:r>
              <a:rPr lang="en-US" dirty="0" smtClean="0"/>
              <a:t>An adapted </a:t>
            </a:r>
            <a:r>
              <a:rPr lang="en-US" dirty="0" smtClean="0">
                <a:solidFill>
                  <a:srgbClr val="FF0000"/>
                </a:solidFill>
              </a:rPr>
              <a:t>design research </a:t>
            </a:r>
            <a:r>
              <a:rPr lang="en-US" dirty="0" smtClean="0"/>
              <a:t>approach with:</a:t>
            </a:r>
          </a:p>
          <a:p>
            <a:pPr defTabSz="914400">
              <a:spcBef>
                <a:spcPts val="0"/>
              </a:spcBef>
            </a:pPr>
            <a:r>
              <a:rPr lang="en-GB" dirty="0"/>
              <a:t>A</a:t>
            </a:r>
            <a:r>
              <a:rPr lang="en-GB" dirty="0" smtClean="0"/>
              <a:t> </a:t>
            </a:r>
            <a:r>
              <a:rPr lang="en-GB" dirty="0"/>
              <a:t>cyclical process of design, testing, feedback, reflection and </a:t>
            </a:r>
            <a:r>
              <a:rPr lang="en-GB" dirty="0" smtClean="0"/>
              <a:t>redesign. </a:t>
            </a:r>
            <a:r>
              <a:rPr lang="en-GB" sz="2400" dirty="0" smtClean="0">
                <a:solidFill>
                  <a:srgbClr val="002060"/>
                </a:solidFill>
              </a:rPr>
              <a:t>(</a:t>
            </a:r>
            <a:r>
              <a:rPr lang="en-GB" sz="2400" dirty="0" err="1">
                <a:solidFill>
                  <a:srgbClr val="002060"/>
                </a:solidFill>
              </a:rPr>
              <a:t>Gravemeijer</a:t>
            </a:r>
            <a:r>
              <a:rPr lang="en-GB" sz="2400" dirty="0">
                <a:solidFill>
                  <a:srgbClr val="002060"/>
                </a:solidFill>
              </a:rPr>
              <a:t> and Cobb, 2006</a:t>
            </a:r>
            <a:r>
              <a:rPr lang="en-GB" sz="2400" dirty="0" smtClean="0">
                <a:solidFill>
                  <a:srgbClr val="002060"/>
                </a:solidFill>
              </a:rPr>
              <a:t>) </a:t>
            </a:r>
            <a:endParaRPr lang="en-GB" sz="2800" dirty="0" smtClean="0"/>
          </a:p>
          <a:p>
            <a:pPr defTabSz="914400">
              <a:spcBef>
                <a:spcPts val="0"/>
              </a:spcBef>
            </a:pPr>
            <a:r>
              <a:rPr lang="en-GB" dirty="0" smtClean="0"/>
              <a:t>Trials </a:t>
            </a:r>
            <a:r>
              <a:rPr lang="en-GB" dirty="0"/>
              <a:t>and observations of the ‘learning phenomena’ in real situations. </a:t>
            </a:r>
            <a:r>
              <a:rPr lang="en-GB" sz="2400" dirty="0">
                <a:solidFill>
                  <a:srgbClr val="002060"/>
                </a:solidFill>
              </a:rPr>
              <a:t>(Collins et al., 2004</a:t>
            </a:r>
            <a:r>
              <a:rPr lang="en-GB" sz="2400" dirty="0" smtClean="0">
                <a:solidFill>
                  <a:srgbClr val="002060"/>
                </a:solidFill>
              </a:rPr>
              <a:t>)</a:t>
            </a:r>
            <a:endParaRPr lang="en-GB" sz="2400" dirty="0">
              <a:solidFill>
                <a:srgbClr val="002060"/>
              </a:solidFill>
            </a:endParaRPr>
          </a:p>
          <a:p>
            <a:pPr defTabSz="914400">
              <a:spcBef>
                <a:spcPts val="0"/>
              </a:spcBef>
            </a:pPr>
            <a:r>
              <a:rPr lang="en-GB" dirty="0" smtClean="0"/>
              <a:t>A </a:t>
            </a:r>
            <a:r>
              <a:rPr lang="en-GB" dirty="0"/>
              <a:t>fusion of research and </a:t>
            </a:r>
            <a:r>
              <a:rPr lang="en-GB" dirty="0" smtClean="0"/>
              <a:t>practice.</a:t>
            </a:r>
            <a:r>
              <a:rPr lang="en-GB" dirty="0" smtClean="0">
                <a:solidFill>
                  <a:srgbClr val="002060"/>
                </a:solidFill>
              </a:rPr>
              <a:t> </a:t>
            </a:r>
            <a:r>
              <a:rPr lang="en-GB" sz="2400" dirty="0" smtClean="0">
                <a:solidFill>
                  <a:srgbClr val="002060"/>
                </a:solidFill>
              </a:rPr>
              <a:t>(Burkhardt and </a:t>
            </a:r>
            <a:r>
              <a:rPr lang="en-GB" sz="2400" dirty="0" err="1" smtClean="0">
                <a:solidFill>
                  <a:srgbClr val="002060"/>
                </a:solidFill>
              </a:rPr>
              <a:t>Schoenfeld</a:t>
            </a:r>
            <a:r>
              <a:rPr lang="en-GB" sz="2400" dirty="0" smtClean="0">
                <a:solidFill>
                  <a:srgbClr val="002060"/>
                </a:solidFill>
              </a:rPr>
              <a:t>, 2003)</a:t>
            </a:r>
            <a:r>
              <a:rPr lang="en-US" sz="2400" dirty="0" smtClean="0"/>
              <a:t> </a:t>
            </a:r>
            <a:endParaRPr lang="en-GB" sz="2400" dirty="0">
              <a:solidFill>
                <a:srgbClr val="002060"/>
              </a:solidFill>
            </a:endParaRPr>
          </a:p>
        </p:txBody>
      </p:sp>
    </p:spTree>
    <p:extLst>
      <p:ext uri="{BB962C8B-B14F-4D97-AF65-F5344CB8AC3E}">
        <p14:creationId xmlns:p14="http://schemas.microsoft.com/office/powerpoint/2010/main" val="54268729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002060"/>
                </a:solidFill>
              </a:rPr>
              <a:t>The design cycle</a:t>
            </a:r>
            <a:endParaRPr lang="en-US" b="1" dirty="0">
              <a:solidFill>
                <a:srgbClr val="002060"/>
              </a:solidFill>
            </a:endParaRPr>
          </a:p>
        </p:txBody>
      </p:sp>
      <p:graphicFrame>
        <p:nvGraphicFramePr>
          <p:cNvPr id="8" name="Content Placeholder 7"/>
          <p:cNvGraphicFramePr>
            <a:graphicFrameLocks noGrp="1"/>
          </p:cNvGraphicFramePr>
          <p:nvPr>
            <p:ph idx="1"/>
            <p:extLst>
              <p:ext uri="{D42A27DB-BD31-4B8C-83A1-F6EECF244321}">
                <p14:modId xmlns:p14="http://schemas.microsoft.com/office/powerpoint/2010/main" val="403186602"/>
              </p:ext>
            </p:extLst>
          </p:nvPr>
        </p:nvGraphicFramePr>
        <p:xfrm>
          <a:off x="928924" y="2775139"/>
          <a:ext cx="6921336" cy="370569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9" name="TextBox 8"/>
          <p:cNvSpPr txBox="1"/>
          <p:nvPr/>
        </p:nvSpPr>
        <p:spPr>
          <a:xfrm>
            <a:off x="581000" y="1715767"/>
            <a:ext cx="7998889" cy="830997"/>
          </a:xfrm>
          <a:prstGeom prst="rect">
            <a:avLst/>
          </a:prstGeom>
          <a:noFill/>
        </p:spPr>
        <p:txBody>
          <a:bodyPr wrap="square" rtlCol="0">
            <a:spAutoFit/>
          </a:bodyPr>
          <a:lstStyle/>
          <a:p>
            <a:r>
              <a:rPr lang="en-US" sz="2400" dirty="0" smtClean="0"/>
              <a:t>A cycle of lesson planning involving collaboration, observation, reflection and feedback into the next lesson.</a:t>
            </a:r>
            <a:endParaRPr lang="en-US" sz="2400" dirty="0"/>
          </a:p>
        </p:txBody>
      </p:sp>
    </p:spTree>
    <p:extLst>
      <p:ext uri="{BB962C8B-B14F-4D97-AF65-F5344CB8AC3E}">
        <p14:creationId xmlns:p14="http://schemas.microsoft.com/office/powerpoint/2010/main" val="31424393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solidFill>
                  <a:srgbClr val="002060"/>
                </a:solidFill>
              </a:rPr>
              <a:t>Characteristics of the design process</a:t>
            </a:r>
            <a:endParaRPr lang="en-US" b="1" dirty="0">
              <a:solidFill>
                <a:srgbClr val="002060"/>
              </a:solidFill>
            </a:endParaRPr>
          </a:p>
        </p:txBody>
      </p:sp>
      <p:sp>
        <p:nvSpPr>
          <p:cNvPr id="3" name="Content Placeholder 2"/>
          <p:cNvSpPr>
            <a:spLocks noGrp="1"/>
          </p:cNvSpPr>
          <p:nvPr>
            <p:ph idx="1"/>
          </p:nvPr>
        </p:nvSpPr>
        <p:spPr/>
        <p:txBody>
          <a:bodyPr>
            <a:normAutofit lnSpcReduction="10000"/>
          </a:bodyPr>
          <a:lstStyle/>
          <a:p>
            <a:pPr marL="0" indent="0" defTabSz="914400">
              <a:spcBef>
                <a:spcPts val="0"/>
              </a:spcBef>
              <a:buNone/>
            </a:pPr>
            <a:r>
              <a:rPr lang="en-US" b="1" dirty="0" smtClean="0">
                <a:solidFill>
                  <a:srgbClr val="27607E"/>
                </a:solidFill>
              </a:rPr>
              <a:t>Collaboration</a:t>
            </a:r>
            <a:r>
              <a:rPr lang="en-US" dirty="0" smtClean="0"/>
              <a:t> between teachers and researchers in lesson </a:t>
            </a:r>
            <a:r>
              <a:rPr lang="en-US" dirty="0" smtClean="0"/>
              <a:t>designs.</a:t>
            </a:r>
          </a:p>
          <a:p>
            <a:pPr marL="0" indent="0" defTabSz="914400">
              <a:spcBef>
                <a:spcPts val="0"/>
              </a:spcBef>
              <a:buNone/>
            </a:pPr>
            <a:endParaRPr lang="en-US" dirty="0"/>
          </a:p>
          <a:p>
            <a:pPr marL="0" indent="0" defTabSz="914400">
              <a:spcBef>
                <a:spcPts val="0"/>
              </a:spcBef>
              <a:buNone/>
            </a:pPr>
            <a:r>
              <a:rPr lang="en-US" b="1" dirty="0">
                <a:solidFill>
                  <a:srgbClr val="27607E"/>
                </a:solidFill>
              </a:rPr>
              <a:t>Knowledge-sharing</a:t>
            </a:r>
            <a:r>
              <a:rPr lang="en-US" dirty="0"/>
              <a:t> between teachers and researchers </a:t>
            </a:r>
            <a:r>
              <a:rPr lang="en-US" dirty="0" smtClean="0"/>
              <a:t>became essential since </a:t>
            </a:r>
            <a:r>
              <a:rPr lang="en-US" dirty="0"/>
              <a:t>each had specific knowledge of </a:t>
            </a:r>
            <a:r>
              <a:rPr lang="en-US" dirty="0" smtClean="0"/>
              <a:t>value.</a:t>
            </a:r>
          </a:p>
          <a:p>
            <a:pPr marL="0" indent="0" defTabSz="914400">
              <a:spcBef>
                <a:spcPts val="0"/>
              </a:spcBef>
              <a:buNone/>
            </a:pPr>
            <a:endParaRPr lang="en-US" dirty="0"/>
          </a:p>
          <a:p>
            <a:pPr marL="0" indent="0">
              <a:buNone/>
            </a:pPr>
            <a:r>
              <a:rPr lang="en-US" b="1" dirty="0">
                <a:solidFill>
                  <a:srgbClr val="27607E"/>
                </a:solidFill>
              </a:rPr>
              <a:t>E</a:t>
            </a:r>
            <a:r>
              <a:rPr lang="en-US" b="1" dirty="0" smtClean="0">
                <a:solidFill>
                  <a:srgbClr val="27607E"/>
                </a:solidFill>
              </a:rPr>
              <a:t>xperimentation</a:t>
            </a:r>
            <a:r>
              <a:rPr lang="en-US" dirty="0" smtClean="0"/>
              <a:t> </a:t>
            </a:r>
            <a:r>
              <a:rPr lang="en-US" dirty="0"/>
              <a:t>with uses of technology </a:t>
            </a:r>
            <a:r>
              <a:rPr lang="en-US" dirty="0" smtClean="0"/>
              <a:t>rather </a:t>
            </a:r>
            <a:r>
              <a:rPr lang="en-US" dirty="0"/>
              <a:t>than a refined </a:t>
            </a:r>
            <a:r>
              <a:rPr lang="en-US" dirty="0" smtClean="0"/>
              <a:t>design product</a:t>
            </a:r>
            <a:r>
              <a:rPr lang="en-US" dirty="0"/>
              <a:t>.</a:t>
            </a:r>
          </a:p>
        </p:txBody>
      </p:sp>
    </p:spTree>
    <p:extLst>
      <p:ext uri="{BB962C8B-B14F-4D97-AF65-F5344CB8AC3E}">
        <p14:creationId xmlns:p14="http://schemas.microsoft.com/office/powerpoint/2010/main" val="111372648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
  <TotalTime>1984</TotalTime>
  <Words>813</Words>
  <Application>Microsoft Macintosh PowerPoint</Application>
  <PresentationFormat>On-screen Show (4:3)</PresentationFormat>
  <Paragraphs>117</Paragraphs>
  <Slides>15</Slides>
  <Notes>4</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15</vt:i4>
      </vt:variant>
    </vt:vector>
  </HeadingPairs>
  <TitlesOfParts>
    <vt:vector size="21" baseType="lpstr">
      <vt:lpstr>Calibri</vt:lpstr>
      <vt:lpstr>Droid Sans Fallback</vt:lpstr>
      <vt:lpstr>font542</vt:lpstr>
      <vt:lpstr>Times New Roman</vt:lpstr>
      <vt:lpstr>Arial</vt:lpstr>
      <vt:lpstr>Office Theme</vt:lpstr>
      <vt:lpstr>Utilising digital technology in formative assessment: a design research study involving collaboration between teachers and researchers</vt:lpstr>
      <vt:lpstr>The FaSMEd project</vt:lpstr>
      <vt:lpstr>Local focus</vt:lpstr>
      <vt:lpstr>Formative assessment</vt:lpstr>
      <vt:lpstr>PowerPoint Presentation</vt:lpstr>
      <vt:lpstr>Project strands</vt:lpstr>
      <vt:lpstr>Lesson design</vt:lpstr>
      <vt:lpstr>The design cycle</vt:lpstr>
      <vt:lpstr>Characteristics of the design process</vt:lpstr>
      <vt:lpstr>The research questions</vt:lpstr>
      <vt:lpstr>The professional development</vt:lpstr>
      <vt:lpstr>Teacher-researcher comparisons</vt:lpstr>
      <vt:lpstr>Comparisons from the study</vt:lpstr>
      <vt:lpstr>Teacher development in the study</vt:lpstr>
      <vt:lpstr>PowerPoint Presentation</vt:lpstr>
    </vt:vector>
  </TitlesOfParts>
  <Company>The University of Nottingham</Company>
  <LinksUpToDate>false</LinksUpToDate>
  <SharedDoc>false</SharedDoc>
  <HyperlinksChanged>false</HyperlinksChanged>
  <AppVersion>15.0025</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FaSmed</dc:title>
  <dc:creator>Diane Dolby</dc:creator>
  <cp:lastModifiedBy>Dalby Diane</cp:lastModifiedBy>
  <cp:revision>185</cp:revision>
  <dcterms:created xsi:type="dcterms:W3CDTF">2014-11-25T13:45:17Z</dcterms:created>
  <dcterms:modified xsi:type="dcterms:W3CDTF">2016-09-15T08:01:28Z</dcterms:modified>
</cp:coreProperties>
</file>